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86" r:id="rId9"/>
    <p:sldId id="288" r:id="rId10"/>
    <p:sldId id="289" r:id="rId11"/>
    <p:sldId id="291" r:id="rId12"/>
    <p:sldId id="269" r:id="rId13"/>
    <p:sldId id="271" r:id="rId14"/>
    <p:sldId id="273" r:id="rId15"/>
    <p:sldId id="275" r:id="rId16"/>
    <p:sldId id="277" r:id="rId17"/>
    <p:sldId id="279" r:id="rId18"/>
    <p:sldId id="28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29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8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9227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82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03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316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751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9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2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80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1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45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5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7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8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40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F8252-66EF-4074-805B-D30FC936623F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0F4943-7631-45D4-8B13-B4FAABAB5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127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ГБУ РО «ЦМПМАИТ»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84408"/>
            <a:ext cx="9144000" cy="40457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 №14</a:t>
            </a:r>
          </a:p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«Сведения о деятельности подразделений медицинской организации, оказывающих медицинскую помощь в стационарных условиях»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2018г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7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43465"/>
            <a:ext cx="8596668" cy="5497898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Каждый </a:t>
            </a:r>
            <a:r>
              <a:rPr lang="ru-RU" altLang="ru-RU" dirty="0"/>
              <a:t>случай летального исхода при этих заболеваниях при сдаче годового отчета должен быть подтвержден :</a:t>
            </a:r>
          </a:p>
          <a:p>
            <a:pPr>
              <a:defRPr/>
            </a:pPr>
            <a:r>
              <a:rPr lang="ru-RU" altLang="ru-RU" dirty="0"/>
              <a:t>         </a:t>
            </a:r>
            <a:r>
              <a:rPr lang="ru-RU" altLang="ru-RU" dirty="0">
                <a:solidFill>
                  <a:srgbClr val="FF0000"/>
                </a:solidFill>
              </a:rPr>
              <a:t>- пояснительной запиской</a:t>
            </a:r>
            <a:r>
              <a:rPr lang="ru-RU" altLang="ru-RU" dirty="0"/>
              <a:t>, на  бланке  медицинской  организации, подписанной  руководителем  с печатью учреждения,     </a:t>
            </a:r>
            <a:r>
              <a:rPr lang="ru-RU" altLang="ru-RU" dirty="0">
                <a:solidFill>
                  <a:srgbClr val="FF0000"/>
                </a:solidFill>
              </a:rPr>
              <a:t>письменной копией посмертного заключительного диагноза</a:t>
            </a:r>
            <a:r>
              <a:rPr lang="ru-RU" altLang="ru-RU" dirty="0"/>
              <a:t> с подписью ответственного за заполнение МСС и главного врача с указанием кода МКБ-10 с полной логической цепочкой о первоначальной причине смерти - а), б), в) и сопутствующих </a:t>
            </a:r>
            <a:r>
              <a:rPr lang="ru-RU" altLang="ru-RU" dirty="0" smtClean="0"/>
              <a:t>заболеваний.</a:t>
            </a:r>
          </a:p>
          <a:p>
            <a:pPr>
              <a:defRPr/>
            </a:pPr>
            <a:r>
              <a:rPr lang="ru-RU" altLang="ru-RU" b="1" dirty="0" smtClean="0">
                <a:solidFill>
                  <a:srgbClr val="0C0472"/>
                </a:solidFill>
              </a:rPr>
              <a:t>Психические </a:t>
            </a:r>
            <a:r>
              <a:rPr lang="ru-RU" altLang="ru-RU" b="1" dirty="0">
                <a:solidFill>
                  <a:srgbClr val="0C0472"/>
                </a:solidFill>
              </a:rPr>
              <a:t>расстройства и расстройства поведения (</a:t>
            </a:r>
            <a:r>
              <a:rPr lang="en-US" altLang="ru-RU" b="1" dirty="0">
                <a:solidFill>
                  <a:srgbClr val="FF0000"/>
                </a:solidFill>
              </a:rPr>
              <a:t>F01-F</a:t>
            </a:r>
            <a:r>
              <a:rPr lang="ru-RU" altLang="ru-RU" b="1" dirty="0">
                <a:solidFill>
                  <a:srgbClr val="FF0000"/>
                </a:solidFill>
              </a:rPr>
              <a:t>9</a:t>
            </a:r>
            <a:r>
              <a:rPr lang="en-US" altLang="ru-RU" b="1" dirty="0">
                <a:solidFill>
                  <a:srgbClr val="FF0000"/>
                </a:solidFill>
              </a:rPr>
              <a:t>9</a:t>
            </a:r>
            <a:r>
              <a:rPr lang="ru-RU" altLang="ru-RU" b="1" dirty="0">
                <a:solidFill>
                  <a:srgbClr val="FF0000"/>
                </a:solidFill>
              </a:rPr>
              <a:t>, строка 6.0</a:t>
            </a:r>
            <a:r>
              <a:rPr lang="ru-RU" altLang="ru-RU" b="1" dirty="0">
                <a:solidFill>
                  <a:srgbClr val="0C0472"/>
                </a:solidFill>
              </a:rPr>
              <a:t>) – данные рубрики не используются для кодирования причины смерти, если известно первоначальное соматическое </a:t>
            </a:r>
            <a:r>
              <a:rPr lang="ru-RU" altLang="ru-RU" b="1" dirty="0" smtClean="0">
                <a:solidFill>
                  <a:srgbClr val="0C0472"/>
                </a:solidFill>
              </a:rPr>
              <a:t>состояние.</a:t>
            </a:r>
            <a:endParaRPr lang="ru-RU" altLang="ru-RU" b="1" dirty="0">
              <a:solidFill>
                <a:srgbClr val="0C0472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altLang="ru-RU" b="1" dirty="0">
                <a:solidFill>
                  <a:srgbClr val="0C0472"/>
                </a:solidFill>
              </a:rPr>
              <a:t>В исключительных случаях, если психиатр настаивает на данной причине смерти, </a:t>
            </a:r>
            <a:r>
              <a:rPr lang="ru-RU" altLang="ru-RU" b="1" dirty="0">
                <a:solidFill>
                  <a:srgbClr val="FF0000"/>
                </a:solidFill>
              </a:rPr>
              <a:t>необходимо заключение психиатра с обоснованием</a:t>
            </a:r>
            <a:r>
              <a:rPr lang="ru-RU" altLang="ru-RU" b="1" dirty="0" smtClean="0">
                <a:solidFill>
                  <a:srgbClr val="0C0472"/>
                </a:solidFill>
              </a:rPr>
              <a:t>.</a:t>
            </a:r>
          </a:p>
          <a:p>
            <a:pPr marL="0" indent="0">
              <a:buNone/>
              <a:defRPr/>
            </a:pPr>
            <a:r>
              <a:rPr lang="ru-RU" altLang="ru-RU" b="1" dirty="0" smtClean="0">
                <a:solidFill>
                  <a:srgbClr val="0C0472"/>
                </a:solidFill>
              </a:rPr>
              <a:t>      Ожирение </a:t>
            </a:r>
            <a:r>
              <a:rPr lang="ru-RU" altLang="ru-RU" b="1" dirty="0">
                <a:solidFill>
                  <a:srgbClr val="0C0472"/>
                </a:solidFill>
              </a:rPr>
              <a:t>(</a:t>
            </a:r>
            <a:r>
              <a:rPr lang="ru-RU" altLang="ru-RU" b="1" dirty="0">
                <a:solidFill>
                  <a:srgbClr val="FF0000"/>
                </a:solidFill>
              </a:rPr>
              <a:t>Е66, строка 5.11</a:t>
            </a:r>
            <a:r>
              <a:rPr lang="ru-RU" altLang="ru-RU" b="1" dirty="0">
                <a:solidFill>
                  <a:srgbClr val="0C0472"/>
                </a:solidFill>
              </a:rPr>
              <a:t>) – не используется для кодирования причины смерти, </a:t>
            </a:r>
            <a:r>
              <a:rPr lang="ru-RU" altLang="ru-RU" b="1" dirty="0">
                <a:solidFill>
                  <a:srgbClr val="FF0000"/>
                </a:solidFill>
              </a:rPr>
              <a:t>допускается использовать рубрику Е68 – последствия избыточности питания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altLang="ru-RU" b="1" dirty="0">
              <a:solidFill>
                <a:srgbClr val="0C0472"/>
              </a:solidFill>
            </a:endParaRPr>
          </a:p>
          <a:p>
            <a:pPr>
              <a:defRPr/>
            </a:pP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12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854015" y="476250"/>
            <a:ext cx="9356785" cy="98161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000" b="1" dirty="0">
                <a:solidFill>
                  <a:srgbClr val="92D050"/>
                </a:solidFill>
              </a:rPr>
              <a:t>Симптомы, признаки и отклонения от нормы, выявленные при клинических и лабораторных исследованиях, не классифицированные в других рубриках</a:t>
            </a:r>
          </a:p>
        </p:txBody>
      </p:sp>
      <p:sp>
        <p:nvSpPr>
          <p:cNvPr id="48131" name="Прямоугольник 3"/>
          <p:cNvSpPr>
            <a:spLocks noChangeArrowheads="1"/>
          </p:cNvSpPr>
          <p:nvPr/>
        </p:nvSpPr>
        <p:spPr bwMode="auto">
          <a:xfrm>
            <a:off x="854015" y="2035834"/>
            <a:ext cx="927423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 dirty="0">
                <a:solidFill>
                  <a:srgbClr val="003300"/>
                </a:solidFill>
              </a:rPr>
              <a:t>Пациенты с симптомами заболевания госпитализируются для уточнения диагноза. </a:t>
            </a:r>
            <a:br>
              <a:rPr lang="ru-RU" altLang="ru-RU" b="1" dirty="0">
                <a:solidFill>
                  <a:srgbClr val="003300"/>
                </a:solidFill>
              </a:rPr>
            </a:br>
            <a:r>
              <a:rPr lang="ru-RU" altLang="ru-RU" b="1" dirty="0">
                <a:solidFill>
                  <a:srgbClr val="000099"/>
                </a:solidFill>
              </a:rPr>
              <a:t>Если диагноз заболевания не уточнен, эти случаи госпитализации следует рассматривать как обследование и должны регистрироваться в строке 21.0 «Факторы, влияющие на состояние здоровья и обращения в учреждения здравоохранения». </a:t>
            </a:r>
          </a:p>
          <a:p>
            <a:r>
              <a:rPr lang="ru-RU" altLang="ru-RU" b="1" dirty="0">
                <a:solidFill>
                  <a:srgbClr val="FF0000"/>
                </a:solidFill>
              </a:rPr>
              <a:t>Все случаи выписки с основным диагнозом Симптомы должны быть представлены в виде списка симптомов с кодами МКБ-10 и их </a:t>
            </a:r>
            <a:r>
              <a:rPr lang="ru-RU" altLang="ru-RU" b="1" dirty="0" smtClean="0">
                <a:solidFill>
                  <a:srgbClr val="FF0000"/>
                </a:solidFill>
              </a:rPr>
              <a:t>количества (пояснительная записка).</a:t>
            </a:r>
            <a:endParaRPr lang="ru-RU" altLang="ru-RU" b="1" dirty="0">
              <a:solidFill>
                <a:srgbClr val="FF0000"/>
              </a:solidFill>
            </a:endParaRPr>
          </a:p>
          <a:p>
            <a:r>
              <a:rPr lang="ru-RU" altLang="ru-RU" b="1" dirty="0"/>
              <a:t>Каждый случай летального исхода по классу 18 МКБ-10 </a:t>
            </a:r>
            <a:r>
              <a:rPr lang="ru-RU" altLang="ru-RU" b="1" dirty="0">
                <a:solidFill>
                  <a:srgbClr val="CC0000"/>
                </a:solidFill>
              </a:rPr>
              <a:t>(симптомы)</a:t>
            </a:r>
            <a:r>
              <a:rPr lang="ru-RU" altLang="ru-RU" b="1" dirty="0"/>
              <a:t> должен быть подтвержден письменной копией посмертного заключительного диагноза при сдаче годового отчета с указанием кода первоначальной причины </a:t>
            </a:r>
            <a:r>
              <a:rPr lang="ru-RU" altLang="ru-RU" b="1" dirty="0" smtClean="0"/>
              <a:t>смерти.</a:t>
            </a:r>
          </a:p>
          <a:p>
            <a:r>
              <a:rPr lang="ru-RU" altLang="ru-RU" b="1" dirty="0" smtClean="0">
                <a:solidFill>
                  <a:srgbClr val="0C0472"/>
                </a:solidFill>
              </a:rPr>
              <a:t>Как первоначальная причина смерти допускаются рубрики: </a:t>
            </a:r>
          </a:p>
          <a:p>
            <a:r>
              <a:rPr lang="en-US" altLang="ru-RU" b="1" dirty="0" smtClean="0">
                <a:solidFill>
                  <a:srgbClr val="0C0472"/>
                </a:solidFill>
              </a:rPr>
              <a:t>R95 </a:t>
            </a:r>
            <a:r>
              <a:rPr lang="ru-RU" altLang="ru-RU" b="1" dirty="0" smtClean="0">
                <a:solidFill>
                  <a:srgbClr val="0C0472"/>
                </a:solidFill>
              </a:rPr>
              <a:t>– внезапная смерть грудного ребенка</a:t>
            </a:r>
          </a:p>
          <a:p>
            <a:r>
              <a:rPr lang="en-US" altLang="ru-RU" b="1" dirty="0" smtClean="0">
                <a:solidFill>
                  <a:srgbClr val="0C0472"/>
                </a:solidFill>
              </a:rPr>
              <a:t>R54 – </a:t>
            </a:r>
            <a:r>
              <a:rPr lang="ru-RU" altLang="ru-RU" b="1" dirty="0" smtClean="0">
                <a:solidFill>
                  <a:srgbClr val="0C0472"/>
                </a:solidFill>
              </a:rPr>
              <a:t>старость (при соблюдении определенных </a:t>
            </a:r>
          </a:p>
          <a:p>
            <a:r>
              <a:rPr lang="ru-RU" altLang="ru-RU" b="1" dirty="0" smtClean="0">
                <a:solidFill>
                  <a:srgbClr val="0C0472"/>
                </a:solidFill>
              </a:rPr>
              <a:t>условий)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035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59CD34-EF81-44A5-B207-9288E1DA6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26" y="274638"/>
            <a:ext cx="9451674" cy="993445"/>
          </a:xfrm>
        </p:spPr>
        <p:txBody>
          <a:bodyPr>
            <a:normAutofit fontScale="90000"/>
          </a:bodyPr>
          <a:lstStyle/>
          <a:p>
            <a:pPr indent="450215" algn="ctr">
              <a:defRPr/>
            </a:pPr>
            <a:r>
              <a:rPr lang="ru-RU" sz="2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</a:t>
            </a:r>
            <a:r>
              <a:rPr lang="ru-RU" sz="2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br>
              <a:rPr lang="ru-RU" sz="2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остав 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новорожденных С </a:t>
            </a:r>
            <a:r>
              <a:rPr lang="ru-RU" sz="1800" b="1" cap="all" dirty="0" err="1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ЗАболЕВАНИЯМИ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поступивших в возрасте 0-6 дней жизни, и исходы их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лечения»</a:t>
            </a:r>
            <a:r>
              <a:rPr lang="ru-RU" sz="22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2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DA0516A-D0B6-45BA-8E64-BD51AEFA2C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145025"/>
              </p:ext>
            </p:extLst>
          </p:nvPr>
        </p:nvGraphicFramePr>
        <p:xfrm>
          <a:off x="759126" y="1492248"/>
          <a:ext cx="9451674" cy="4977565"/>
        </p:xfrm>
        <a:graphic>
          <a:graphicData uri="http://schemas.openxmlformats.org/drawingml/2006/table">
            <a:tbl>
              <a:tblPr/>
              <a:tblGrid>
                <a:gridCol w="2594470">
                  <a:extLst>
                    <a:ext uri="{9D8B030D-6E8A-4147-A177-3AD203B41FA5}">
                      <a16:colId xmlns:a16="http://schemas.microsoft.com/office/drawing/2014/main" xmlns="" val="2281641413"/>
                    </a:ext>
                  </a:extLst>
                </a:gridCol>
                <a:gridCol w="419345">
                  <a:extLst>
                    <a:ext uri="{9D8B030D-6E8A-4147-A177-3AD203B41FA5}">
                      <a16:colId xmlns:a16="http://schemas.microsoft.com/office/drawing/2014/main" xmlns="" val="411742667"/>
                    </a:ext>
                  </a:extLst>
                </a:gridCol>
                <a:gridCol w="672774">
                  <a:extLst>
                    <a:ext uri="{9D8B030D-6E8A-4147-A177-3AD203B41FA5}">
                      <a16:colId xmlns:a16="http://schemas.microsoft.com/office/drawing/2014/main" xmlns="" val="1215029163"/>
                    </a:ext>
                  </a:extLst>
                </a:gridCol>
                <a:gridCol w="1000959">
                  <a:extLst>
                    <a:ext uri="{9D8B030D-6E8A-4147-A177-3AD203B41FA5}">
                      <a16:colId xmlns:a16="http://schemas.microsoft.com/office/drawing/2014/main" xmlns="" val="58300133"/>
                    </a:ext>
                  </a:extLst>
                </a:gridCol>
                <a:gridCol w="1000958">
                  <a:extLst>
                    <a:ext uri="{9D8B030D-6E8A-4147-A177-3AD203B41FA5}">
                      <a16:colId xmlns:a16="http://schemas.microsoft.com/office/drawing/2014/main" xmlns="" val="671699835"/>
                    </a:ext>
                  </a:extLst>
                </a:gridCol>
                <a:gridCol w="1000959">
                  <a:extLst>
                    <a:ext uri="{9D8B030D-6E8A-4147-A177-3AD203B41FA5}">
                      <a16:colId xmlns:a16="http://schemas.microsoft.com/office/drawing/2014/main" xmlns="" val="139465549"/>
                    </a:ext>
                  </a:extLst>
                </a:gridCol>
                <a:gridCol w="920736">
                  <a:extLst>
                    <a:ext uri="{9D8B030D-6E8A-4147-A177-3AD203B41FA5}">
                      <a16:colId xmlns:a16="http://schemas.microsoft.com/office/drawing/2014/main" xmlns="" val="264694385"/>
                    </a:ext>
                  </a:extLst>
                </a:gridCol>
                <a:gridCol w="920737">
                  <a:extLst>
                    <a:ext uri="{9D8B030D-6E8A-4147-A177-3AD203B41FA5}">
                      <a16:colId xmlns:a16="http://schemas.microsoft.com/office/drawing/2014/main" xmlns="" val="386162334"/>
                    </a:ext>
                  </a:extLst>
                </a:gridCol>
                <a:gridCol w="920736">
                  <a:extLst>
                    <a:ext uri="{9D8B030D-6E8A-4147-A177-3AD203B41FA5}">
                      <a16:colId xmlns:a16="http://schemas.microsoft.com/office/drawing/2014/main" xmlns="" val="381030196"/>
                    </a:ext>
                  </a:extLst>
                </a:gridCol>
              </a:tblGrid>
              <a:tr h="11029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заболеваний 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 пересмотра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Массой тела при рождении до 1000 г (500-999г)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Массой тела при рождении 1000 г и более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6276692"/>
                  </a:ext>
                </a:extLst>
              </a:tr>
              <a:tr h="130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пациентов в первые 0-6 дней после рождения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умерло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пациентов в первые 0-6 дней после рождения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умерло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497346"/>
                  </a:ext>
                </a:extLst>
              </a:tr>
              <a:tr h="351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первые 0-6 дней после рождения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первые 0-6 дней после рождения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21793337"/>
                  </a:ext>
                </a:extLst>
              </a:tr>
              <a:tr h="110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5165517"/>
                  </a:ext>
                </a:extLst>
              </a:tr>
              <a:tr h="260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новорожденных с заболеваниями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в том числе с заболеваниями: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20446471"/>
                  </a:ext>
                </a:extLst>
              </a:tr>
              <a:tr h="260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острые респираторные инфекции верхних дыхательных путей, грипп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J00-J06, J</a:t>
                      </a: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-J11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223004"/>
                  </a:ext>
                </a:extLst>
              </a:tr>
              <a:tr h="110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пневмонии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J12-J18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11815582"/>
                  </a:ext>
                </a:extLst>
              </a:tr>
              <a:tr h="110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инфекции кожи и подкожной клетчатки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L00-L08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840162"/>
                  </a:ext>
                </a:extLst>
              </a:tr>
              <a:tr h="260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состояния, возникающие в перинатальном периоде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P00-P96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493728"/>
                  </a:ext>
                </a:extLst>
              </a:tr>
              <a:tr h="260553">
                <a:tc>
                  <a:txBody>
                    <a:bodyPr/>
                    <a:lstStyle>
                      <a:lvl1pPr marL="2000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00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00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замедленный  рост и недостаточность питания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P05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7524864"/>
                  </a:ext>
                </a:extLst>
              </a:tr>
              <a:tr h="110293">
                <a:tc>
                  <a:txBody>
                    <a:bodyPr/>
                    <a:lstStyle>
                      <a:lvl1pPr marL="2000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0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родовая травма - 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P10-P15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140659"/>
                  </a:ext>
                </a:extLst>
              </a:tr>
              <a:tr h="234498">
                <a:tc>
                  <a:txBody>
                    <a:bodyPr/>
                    <a:lstStyle>
                      <a:lvl1pPr marL="2905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90513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разрыв внутричерепных тканей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0513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кровоизлияние вследствие родовой травмы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50869368"/>
                  </a:ext>
                </a:extLst>
              </a:tr>
              <a:tr h="260553">
                <a:tc>
                  <a:txBody>
                    <a:bodyPr/>
                    <a:lstStyle>
                      <a:lvl1pPr marL="2000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00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дыхательные нарушения, характерные для перинатального периода - всего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P20-P28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5499221"/>
                  </a:ext>
                </a:extLst>
              </a:tr>
              <a:tr h="260553">
                <a:tc>
                  <a:txBody>
                    <a:bodyPr/>
                    <a:lstStyle>
                      <a:lvl1pPr marL="2905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90513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0513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внутриутробная гипоксия, асфиксия при родах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P20,P21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972889"/>
                  </a:ext>
                </a:extLst>
              </a:tr>
              <a:tr h="130277">
                <a:tc>
                  <a:txBody>
                    <a:bodyPr/>
                    <a:lstStyle>
                      <a:lvl1pPr marL="2905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90513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дыхательное расстройство у новорожденных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06880971"/>
                  </a:ext>
                </a:extLst>
              </a:tr>
              <a:tr h="116596">
                <a:tc>
                  <a:txBody>
                    <a:bodyPr/>
                    <a:lstStyle>
                      <a:lvl1pPr marL="2905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905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врожденная пневмония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57139752"/>
                  </a:ext>
                </a:extLst>
              </a:tr>
              <a:tr h="110293">
                <a:tc>
                  <a:txBody>
                    <a:bodyPr/>
                    <a:lstStyle>
                      <a:lvl1pPr marL="2905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905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неонатальные аспирационные синдромы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6274723"/>
                  </a:ext>
                </a:extLst>
              </a:tr>
              <a:tr h="260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инфекционные болезни, специфичные для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перинатального периода - 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P35-P39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2270287"/>
                  </a:ext>
                </a:extLst>
              </a:tr>
              <a:tr h="130277">
                <a:tc>
                  <a:txBody>
                    <a:bodyPr/>
                    <a:lstStyle>
                      <a:lvl1pPr marL="215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15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бактериальный сепсис новорожденного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4878609"/>
                  </a:ext>
                </a:extLst>
              </a:tr>
              <a:tr h="351747">
                <a:tc>
                  <a:txBody>
                    <a:bodyPr/>
                    <a:lstStyle>
                      <a:lvl1pPr marL="142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42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гемолитическая болезнь плода и новорожденного, водянка плода, обусловленная гемолитической болезнью; ядерная желтуха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P55-P57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33571147"/>
                  </a:ext>
                </a:extLst>
              </a:tr>
              <a:tr h="234498">
                <a:tc>
                  <a:txBody>
                    <a:bodyPr/>
                    <a:lstStyle>
                      <a:lvl1pPr marL="142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42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неонатальная желтуха, обусловленная чрезмерным гемолизом, другими и неуточненными причинами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P58-P59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4956228"/>
                  </a:ext>
                </a:extLst>
              </a:tr>
              <a:tr h="441173">
                <a:tc>
                  <a:txBody>
                    <a:bodyPr/>
                    <a:lstStyle>
                      <a:lvl1pPr marL="142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42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геморрагическая болезнь, диссеминированное внутрисосудистое свертывание у плода и новорожденного, другие перинатальные гематологические нарушения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P53,P60,P61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8130157"/>
                  </a:ext>
                </a:extLst>
              </a:tr>
              <a:tr h="260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врожденные аномалии (пороки развития), деформации и хромосомные нарушения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Q00-Q99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8425061"/>
                  </a:ext>
                </a:extLst>
              </a:tr>
              <a:tr h="110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болезни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42003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4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114DC9-41C7-4325-8E4F-54E6E3E8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284" y="260350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3000</a:t>
            </a:r>
            <a:br>
              <a:rPr lang="ru-RU" sz="2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3810000" y="2136775"/>
            <a:ext cx="457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5604" name="Прямоугольник 3">
            <a:extLst>
              <a:ext uri="{FF2B5EF4-FFF2-40B4-BE49-F238E27FC236}">
                <a16:creationId xmlns:a16="http://schemas.microsoft.com/office/drawing/2014/main" xmlns="" id="{892ECC4E-DCC9-456D-B777-B213084C0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378" y="1509623"/>
            <a:ext cx="9207412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</a:rPr>
              <a:t>Таблицу заполняют только учреждения, имеющие отделения (койки) патологии новорожденных и недоношенных детей, не входящие в состав родовспомогательных учреждений.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</a:rPr>
              <a:t>В таблицу не включают сведения о больных и заболевших детях, оставленных в палатах новорожденных родовспомогательных учреждений (отделений), сведения о заболеваниях этих новорожденных показывают в таблице 2000 в соответствующих строках.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</a:rPr>
              <a:t>Таблица заполняется только теми медицинскими организациями, в которые переводились новорожденные указанного возраста из других ЛПУ и в данной организации есть койки для выхаживания недоношенных и патологии новорожденных!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612475" y="274639"/>
            <a:ext cx="8031193" cy="706437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</a:t>
            </a:r>
            <a:r>
              <a:rPr lang="ru-RU" alt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(Разъяснения)</a:t>
            </a:r>
            <a:endParaRPr lang="ru-RU" altLang="ru-RU" sz="2000" dirty="0">
              <a:solidFill>
                <a:srgbClr val="92D050"/>
              </a:solidFill>
            </a:endParaRP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534839" y="845389"/>
            <a:ext cx="95934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Пример 1.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5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(Для РОКПЦ) </a:t>
            </a:r>
            <a:r>
              <a:rPr lang="ru-RU" altLang="ru-RU" sz="15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В составе многопрофильного стационара имеются родильные отделения (койки для беременных и рожениц) и отделения для новорожденных (койки патологии новорожденных и недоношенных детей). На эти койки поступают больные новорожденные в пределах своего юридического лица (т.е. внутренние переводы из родильного отделения на койки патологии новорожденных), а также больные новорожденные из других медицинских организаций.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Вопрос: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 надо ли заполнять таблицу 3000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Ответ: 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переведенным новорожденным в пределах своего </a:t>
            </a:r>
            <a:r>
              <a:rPr lang="ru-RU" altLang="ru-RU" sz="1500" dirty="0" err="1">
                <a:solidFill>
                  <a:srgbClr val="0C0472"/>
                </a:solidFill>
                <a:latin typeface="Arial" panose="020B0604020202020204" pitchFamily="34" charset="0"/>
              </a:rPr>
              <a:t>юр.лица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 (внутренние переводы) т.3000  не заполнять, заполняют т.2000 и форму 32. А в случае смерти новорожденных - т.2200. Т.3000 заполнять только переведенным из других ЛПУ.  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500" dirty="0">
              <a:solidFill>
                <a:srgbClr val="0C047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Пример 2.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5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(Для ОДКБ) </a:t>
            </a:r>
            <a:r>
              <a:rPr lang="ru-RU" altLang="ru-RU" sz="1500" dirty="0" smtClean="0">
                <a:solidFill>
                  <a:srgbClr val="0C0472"/>
                </a:solidFill>
                <a:latin typeface="Arial" panose="020B0604020202020204" pitchFamily="34" charset="0"/>
              </a:rPr>
              <a:t>Медицинская 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организация имеет в своем составе койки для новорожденных.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Вопрос: 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надо ли заполнять таблицу 3000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0C0472"/>
                </a:solidFill>
                <a:latin typeface="Arial" panose="020B0604020202020204" pitchFamily="34" charset="0"/>
              </a:rPr>
              <a:t>Ответ:</a:t>
            </a:r>
            <a:r>
              <a:rPr lang="ru-RU" altLang="ru-RU" sz="1500" dirty="0">
                <a:solidFill>
                  <a:srgbClr val="0C0472"/>
                </a:solidFill>
                <a:latin typeface="Arial" panose="020B0604020202020204" pitchFamily="34" charset="0"/>
              </a:rPr>
              <a:t> Заполнять в том случае, если в этой МО нет родильных отделений и на эти койки новорожденных поступают больные новорожденные из родильных отделений других ЛПУ.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500" dirty="0">
              <a:solidFill>
                <a:srgbClr val="0C047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500" dirty="0">
              <a:solidFill>
                <a:srgbClr val="0C047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3DCAA-6C99-42A9-8FDF-E7133741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70" y="333375"/>
            <a:ext cx="9566543" cy="7272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 Таблица 4000</a:t>
            </a:r>
            <a:b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«Хирургическая 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ОРГАНИЗАЦИИ»</a:t>
            </a:r>
            <a: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536EDC07-BD85-40FD-B470-1669DD228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097179"/>
              </p:ext>
            </p:extLst>
          </p:nvPr>
        </p:nvGraphicFramePr>
        <p:xfrm>
          <a:off x="871270" y="1060663"/>
          <a:ext cx="9328419" cy="5520806"/>
        </p:xfrm>
        <a:graphic>
          <a:graphicData uri="http://schemas.openxmlformats.org/drawingml/2006/table">
            <a:tbl>
              <a:tblPr/>
              <a:tblGrid>
                <a:gridCol w="2192197">
                  <a:extLst>
                    <a:ext uri="{9D8B030D-6E8A-4147-A177-3AD203B41FA5}">
                      <a16:colId xmlns:a16="http://schemas.microsoft.com/office/drawing/2014/main" xmlns="" val="4213713183"/>
                    </a:ext>
                  </a:extLst>
                </a:gridCol>
                <a:gridCol w="496626">
                  <a:extLst>
                    <a:ext uri="{9D8B030D-6E8A-4147-A177-3AD203B41FA5}">
                      <a16:colId xmlns:a16="http://schemas.microsoft.com/office/drawing/2014/main" xmlns="" val="1674864017"/>
                    </a:ext>
                  </a:extLst>
                </a:gridCol>
                <a:gridCol w="594840">
                  <a:extLst>
                    <a:ext uri="{9D8B030D-6E8A-4147-A177-3AD203B41FA5}">
                      <a16:colId xmlns:a16="http://schemas.microsoft.com/office/drawing/2014/main" xmlns="" val="1375136062"/>
                    </a:ext>
                  </a:extLst>
                </a:gridCol>
                <a:gridCol w="631901">
                  <a:extLst>
                    <a:ext uri="{9D8B030D-6E8A-4147-A177-3AD203B41FA5}">
                      <a16:colId xmlns:a16="http://schemas.microsoft.com/office/drawing/2014/main" xmlns="" val="423344150"/>
                    </a:ext>
                  </a:extLst>
                </a:gridCol>
                <a:gridCol w="559631">
                  <a:extLst>
                    <a:ext uri="{9D8B030D-6E8A-4147-A177-3AD203B41FA5}">
                      <a16:colId xmlns:a16="http://schemas.microsoft.com/office/drawing/2014/main" xmlns="" val="2301584762"/>
                    </a:ext>
                  </a:extLst>
                </a:gridCol>
                <a:gridCol w="559631">
                  <a:extLst>
                    <a:ext uri="{9D8B030D-6E8A-4147-A177-3AD203B41FA5}">
                      <a16:colId xmlns:a16="http://schemas.microsoft.com/office/drawing/2014/main" xmlns="" val="1321088848"/>
                    </a:ext>
                  </a:extLst>
                </a:gridCol>
                <a:gridCol w="524423">
                  <a:extLst>
                    <a:ext uri="{9D8B030D-6E8A-4147-A177-3AD203B41FA5}">
                      <a16:colId xmlns:a16="http://schemas.microsoft.com/office/drawing/2014/main" xmlns="" val="3592357756"/>
                    </a:ext>
                  </a:extLst>
                </a:gridCol>
                <a:gridCol w="522569">
                  <a:extLst>
                    <a:ext uri="{9D8B030D-6E8A-4147-A177-3AD203B41FA5}">
                      <a16:colId xmlns:a16="http://schemas.microsoft.com/office/drawing/2014/main" xmlns="" val="2005148207"/>
                    </a:ext>
                  </a:extLst>
                </a:gridCol>
                <a:gridCol w="559631">
                  <a:extLst>
                    <a:ext uri="{9D8B030D-6E8A-4147-A177-3AD203B41FA5}">
                      <a16:colId xmlns:a16="http://schemas.microsoft.com/office/drawing/2014/main" xmlns="" val="1930753061"/>
                    </a:ext>
                  </a:extLst>
                </a:gridCol>
                <a:gridCol w="559631">
                  <a:extLst>
                    <a:ext uri="{9D8B030D-6E8A-4147-A177-3AD203B41FA5}">
                      <a16:colId xmlns:a16="http://schemas.microsoft.com/office/drawing/2014/main" xmlns="" val="218698998"/>
                    </a:ext>
                  </a:extLst>
                </a:gridCol>
                <a:gridCol w="487360">
                  <a:extLst>
                    <a:ext uri="{9D8B030D-6E8A-4147-A177-3AD203B41FA5}">
                      <a16:colId xmlns:a16="http://schemas.microsoft.com/office/drawing/2014/main" xmlns="" val="3076261469"/>
                    </a:ext>
                  </a:extLst>
                </a:gridCol>
                <a:gridCol w="522569">
                  <a:extLst>
                    <a:ext uri="{9D8B030D-6E8A-4147-A177-3AD203B41FA5}">
                      <a16:colId xmlns:a16="http://schemas.microsoft.com/office/drawing/2014/main" xmlns="" val="958335897"/>
                    </a:ext>
                  </a:extLst>
                </a:gridCol>
                <a:gridCol w="559631">
                  <a:extLst>
                    <a:ext uri="{9D8B030D-6E8A-4147-A177-3AD203B41FA5}">
                      <a16:colId xmlns:a16="http://schemas.microsoft.com/office/drawing/2014/main" xmlns="" val="581902862"/>
                    </a:ext>
                  </a:extLst>
                </a:gridCol>
                <a:gridCol w="557779">
                  <a:extLst>
                    <a:ext uri="{9D8B030D-6E8A-4147-A177-3AD203B41FA5}">
                      <a16:colId xmlns:a16="http://schemas.microsoft.com/office/drawing/2014/main" xmlns="" val="1913702411"/>
                    </a:ext>
                  </a:extLst>
                </a:gridCol>
              </a:tblGrid>
              <a:tr h="410286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операции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операций, проведенных в стационаре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операций с применением высоких медицинских технологий (ВМТ)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операций, при которых наблюдались осложнения в стационаре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7422048"/>
                  </a:ext>
                </a:extLst>
              </a:tr>
              <a:tr h="283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детям 0-17 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детям 0-17 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детям 0-17 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8160252"/>
                  </a:ext>
                </a:extLst>
              </a:tr>
              <a:tr h="642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воз-расте до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гр.8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воз-расте до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воз-расте до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вклю-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чительно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851483"/>
                  </a:ext>
                </a:extLst>
              </a:tr>
              <a:tr h="1415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2614467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операций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4824739"/>
                  </a:ext>
                </a:extLst>
              </a:tr>
              <a:tr h="397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нервной системе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из них: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54034710"/>
                  </a:ext>
                </a:extLst>
              </a:tr>
              <a:tr h="5045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удаление травматической внутричерепной гематомы, очага ушиба, вдавленного перелома черепа, устранение дефекта черепа и лицевого скелета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17606519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операции при сосудистых пороках мозга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0696"/>
                  </a:ext>
                </a:extLst>
              </a:tr>
              <a:tr h="260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из них: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аневризмах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975988"/>
                  </a:ext>
                </a:extLst>
              </a:tr>
              <a:tr h="187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из них: эндоваскулярное выключение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2.2.1.1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54307800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мальформациях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6213871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эндоваскулярное выключение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2.2.2.1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5442710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операции при церебральном инсульте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9591876"/>
                  </a:ext>
                </a:extLst>
              </a:tr>
              <a:tr h="260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из них: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при геморрагическом инсульте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285786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открытое удаление  гематомы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4802598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при  инфаркте мозга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9365941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из них: </a:t>
                      </a: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краниотомия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2.3.2.1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8845711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эндоваскулярная тромбоэкстрация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2.3.2.2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01143291"/>
                  </a:ext>
                </a:extLst>
              </a:tr>
              <a:tr h="260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операции при окклюзионно-стенотических поражениях сосудов мозга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94119365"/>
                  </a:ext>
                </a:extLst>
              </a:tr>
              <a:tr h="397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из них: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на экстрацеребральных отделах сонных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 позвоночных артерий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44569377"/>
                  </a:ext>
                </a:extLst>
              </a:tr>
              <a:tr h="2458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эндартерэктомия, редрессация, реимплантация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2.4.1.1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46127612"/>
                  </a:ext>
                </a:extLst>
              </a:tr>
              <a:tr h="1297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стентирование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2.4.1.2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2" marR="5467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7319051"/>
                  </a:ext>
                </a:extLst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3685309" y="3906982"/>
            <a:ext cx="4419600" cy="126381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Ранее было  - 2.3.2.1 «</a:t>
            </a:r>
            <a:r>
              <a:rPr lang="ru-RU" dirty="0" err="1" smtClean="0"/>
              <a:t>гемикраниэктомия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28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3DCAA-6C99-42A9-8FDF-E7133741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774" y="333375"/>
            <a:ext cx="9532039" cy="72767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 Таблица 4000</a:t>
            </a:r>
            <a:b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«Хирургическая 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ОРГАНИЗАЦИИ»</a:t>
            </a:r>
            <a: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3C88CE14-4A8D-4CAA-98E7-0D89399F2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71118"/>
              </p:ext>
            </p:extLst>
          </p:nvPr>
        </p:nvGraphicFramePr>
        <p:xfrm>
          <a:off x="905774" y="1207695"/>
          <a:ext cx="9305029" cy="5072339"/>
        </p:xfrm>
        <a:graphic>
          <a:graphicData uri="http://schemas.openxmlformats.org/drawingml/2006/table">
            <a:tbl>
              <a:tblPr firstRow="1" firstCol="1" bandRow="1"/>
              <a:tblGrid>
                <a:gridCol w="2237548">
                  <a:extLst>
                    <a:ext uri="{9D8B030D-6E8A-4147-A177-3AD203B41FA5}">
                      <a16:colId xmlns:a16="http://schemas.microsoft.com/office/drawing/2014/main" xmlns="" val="112238003"/>
                    </a:ext>
                  </a:extLst>
                </a:gridCol>
                <a:gridCol w="508054">
                  <a:extLst>
                    <a:ext uri="{9D8B030D-6E8A-4147-A177-3AD203B41FA5}">
                      <a16:colId xmlns:a16="http://schemas.microsoft.com/office/drawing/2014/main" xmlns="" val="2520907603"/>
                    </a:ext>
                  </a:extLst>
                </a:gridCol>
                <a:gridCol w="605447">
                  <a:extLst>
                    <a:ext uri="{9D8B030D-6E8A-4147-A177-3AD203B41FA5}">
                      <a16:colId xmlns:a16="http://schemas.microsoft.com/office/drawing/2014/main" xmlns="" val="3004802084"/>
                    </a:ext>
                  </a:extLst>
                </a:gridCol>
                <a:gridCol w="646389">
                  <a:extLst>
                    <a:ext uri="{9D8B030D-6E8A-4147-A177-3AD203B41FA5}">
                      <a16:colId xmlns:a16="http://schemas.microsoft.com/office/drawing/2014/main" xmlns="" val="2241279843"/>
                    </a:ext>
                  </a:extLst>
                </a:gridCol>
                <a:gridCol w="501851">
                  <a:extLst>
                    <a:ext uri="{9D8B030D-6E8A-4147-A177-3AD203B41FA5}">
                      <a16:colId xmlns:a16="http://schemas.microsoft.com/office/drawing/2014/main" xmlns="" val="4248993080"/>
                    </a:ext>
                  </a:extLst>
                </a:gridCol>
                <a:gridCol w="570709">
                  <a:extLst>
                    <a:ext uri="{9D8B030D-6E8A-4147-A177-3AD203B41FA5}">
                      <a16:colId xmlns:a16="http://schemas.microsoft.com/office/drawing/2014/main" xmlns="" val="2857317792"/>
                    </a:ext>
                  </a:extLst>
                </a:gridCol>
                <a:gridCol w="535970">
                  <a:extLst>
                    <a:ext uri="{9D8B030D-6E8A-4147-A177-3AD203B41FA5}">
                      <a16:colId xmlns:a16="http://schemas.microsoft.com/office/drawing/2014/main" xmlns="" val="2287098797"/>
                    </a:ext>
                  </a:extLst>
                </a:gridCol>
                <a:gridCol w="533488">
                  <a:extLst>
                    <a:ext uri="{9D8B030D-6E8A-4147-A177-3AD203B41FA5}">
                      <a16:colId xmlns:a16="http://schemas.microsoft.com/office/drawing/2014/main" xmlns="" val="2862856543"/>
                    </a:ext>
                  </a:extLst>
                </a:gridCol>
                <a:gridCol w="496889">
                  <a:extLst>
                    <a:ext uri="{9D8B030D-6E8A-4147-A177-3AD203B41FA5}">
                      <a16:colId xmlns:a16="http://schemas.microsoft.com/office/drawing/2014/main" xmlns="" val="2130511247"/>
                    </a:ext>
                  </a:extLst>
                </a:gridCol>
                <a:gridCol w="570709">
                  <a:extLst>
                    <a:ext uri="{9D8B030D-6E8A-4147-A177-3AD203B41FA5}">
                      <a16:colId xmlns:a16="http://schemas.microsoft.com/office/drawing/2014/main" xmlns="" val="1224255772"/>
                    </a:ext>
                  </a:extLst>
                </a:gridCol>
                <a:gridCol w="496889">
                  <a:extLst>
                    <a:ext uri="{9D8B030D-6E8A-4147-A177-3AD203B41FA5}">
                      <a16:colId xmlns:a16="http://schemas.microsoft.com/office/drawing/2014/main" xmlns="" val="619030720"/>
                    </a:ext>
                  </a:extLst>
                </a:gridCol>
                <a:gridCol w="533488">
                  <a:extLst>
                    <a:ext uri="{9D8B030D-6E8A-4147-A177-3AD203B41FA5}">
                      <a16:colId xmlns:a16="http://schemas.microsoft.com/office/drawing/2014/main" xmlns="" val="1308045606"/>
                    </a:ext>
                  </a:extLst>
                </a:gridCol>
                <a:gridCol w="496889">
                  <a:extLst>
                    <a:ext uri="{9D8B030D-6E8A-4147-A177-3AD203B41FA5}">
                      <a16:colId xmlns:a16="http://schemas.microsoft.com/office/drawing/2014/main" xmlns="" val="3720702039"/>
                    </a:ext>
                  </a:extLst>
                </a:gridCol>
                <a:gridCol w="570709">
                  <a:extLst>
                    <a:ext uri="{9D8B030D-6E8A-4147-A177-3AD203B41FA5}">
                      <a16:colId xmlns:a16="http://schemas.microsoft.com/office/drawing/2014/main" xmlns="" val="1551275684"/>
                    </a:ext>
                  </a:extLst>
                </a:gridCol>
              </a:tblGrid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на внутричерепных артериях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2.4.2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2624357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них: экстраинтракраниальные анастомозы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2.4.2.1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945872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стентирование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2.4.2.2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7888511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удаление опухолей  головного, спинного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мозга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5664654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операции при функциональных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расстройствах 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677493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из них: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при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болевых синдромах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0667034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из них: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васкулярная декомпрессия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2.6.1.1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8142239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при эпилепсии, паркинсонизме,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мышечно-тонических расстройствах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7126218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них: резекционные и деструктивные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операции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2.6.2.1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1172358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установка стимуляторов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2.6.2.2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4828856"/>
                  </a:ext>
                </a:extLst>
              </a:tr>
              <a:tr h="449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декомпрессивные, стабилизирующие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операции при позвоночно-спинальной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травме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2747201"/>
                  </a:ext>
                </a:extLst>
              </a:tr>
              <a:tr h="449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декомпрессивные, стабилизирующие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операции при дегенеративных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заболеваниях позвоночника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1205902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операции на периферических нервах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0357144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ликворошунтирующие операции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7236757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операции при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врожденных аномалиях развития центральной нервной системы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04238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операции на эндокринной системе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0403780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них: тиреотомии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003914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операции на органе зрения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0550475"/>
                  </a:ext>
                </a:extLst>
              </a:tr>
              <a:tr h="280757">
                <a:tc>
                  <a:txBody>
                    <a:bodyPr/>
                    <a:lstStyle/>
                    <a:p>
                      <a:pPr marL="131445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31445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кератопластика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805171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marL="131445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задняя витреоэктомия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3359156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marL="131445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транпупиллярная термотерапия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1448248"/>
                  </a:ext>
                </a:extLst>
              </a:tr>
              <a:tr h="149737">
                <a:tc>
                  <a:txBody>
                    <a:bodyPr/>
                    <a:lstStyle/>
                    <a:p>
                      <a:pPr marL="131445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брахитерапия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253" marR="59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2095428"/>
                  </a:ext>
                </a:extLst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3809999" y="1260764"/>
            <a:ext cx="4959927" cy="13885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Ранее было 2.6.1 «при лицевой боли» и 2.6.1.1 «устранение  нейроваскулярного конфликта2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0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3DCAA-6C99-42A9-8FDF-E7133741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244" y="333375"/>
            <a:ext cx="9704569" cy="67591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 Таблица 4000</a:t>
            </a:r>
            <a:b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«Хирургическая 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ОРГАНИЗАЦИИ»</a:t>
            </a:r>
            <a: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626451F3-2DD3-446C-8BEA-EF2C315ABD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879737"/>
              </p:ext>
            </p:extLst>
          </p:nvPr>
        </p:nvGraphicFramePr>
        <p:xfrm>
          <a:off x="733244" y="1095554"/>
          <a:ext cx="9477556" cy="5432074"/>
        </p:xfrm>
        <a:graphic>
          <a:graphicData uri="http://schemas.openxmlformats.org/drawingml/2006/table">
            <a:tbl>
              <a:tblPr/>
              <a:tblGrid>
                <a:gridCol w="2279806">
                  <a:extLst>
                    <a:ext uri="{9D8B030D-6E8A-4147-A177-3AD203B41FA5}">
                      <a16:colId xmlns:a16="http://schemas.microsoft.com/office/drawing/2014/main" xmlns="" val="1527256102"/>
                    </a:ext>
                  </a:extLst>
                </a:gridCol>
                <a:gridCol w="517389">
                  <a:extLst>
                    <a:ext uri="{9D8B030D-6E8A-4147-A177-3AD203B41FA5}">
                      <a16:colId xmlns:a16="http://schemas.microsoft.com/office/drawing/2014/main" xmlns="" val="815228535"/>
                    </a:ext>
                  </a:extLst>
                </a:gridCol>
                <a:gridCol w="616115">
                  <a:extLst>
                    <a:ext uri="{9D8B030D-6E8A-4147-A177-3AD203B41FA5}">
                      <a16:colId xmlns:a16="http://schemas.microsoft.com/office/drawing/2014/main" xmlns="" val="1472909986"/>
                    </a:ext>
                  </a:extLst>
                </a:gridCol>
                <a:gridCol w="658164">
                  <a:extLst>
                    <a:ext uri="{9D8B030D-6E8A-4147-A177-3AD203B41FA5}">
                      <a16:colId xmlns:a16="http://schemas.microsoft.com/office/drawing/2014/main" xmlns="" val="952801113"/>
                    </a:ext>
                  </a:extLst>
                </a:gridCol>
                <a:gridCol w="511905">
                  <a:extLst>
                    <a:ext uri="{9D8B030D-6E8A-4147-A177-3AD203B41FA5}">
                      <a16:colId xmlns:a16="http://schemas.microsoft.com/office/drawing/2014/main" xmlns="" val="3331507435"/>
                    </a:ext>
                  </a:extLst>
                </a:gridCol>
                <a:gridCol w="581378">
                  <a:extLst>
                    <a:ext uri="{9D8B030D-6E8A-4147-A177-3AD203B41FA5}">
                      <a16:colId xmlns:a16="http://schemas.microsoft.com/office/drawing/2014/main" xmlns="" val="2429364349"/>
                    </a:ext>
                  </a:extLst>
                </a:gridCol>
                <a:gridCol w="544813">
                  <a:extLst>
                    <a:ext uri="{9D8B030D-6E8A-4147-A177-3AD203B41FA5}">
                      <a16:colId xmlns:a16="http://schemas.microsoft.com/office/drawing/2014/main" xmlns="" val="1077031724"/>
                    </a:ext>
                  </a:extLst>
                </a:gridCol>
                <a:gridCol w="542984">
                  <a:extLst>
                    <a:ext uri="{9D8B030D-6E8A-4147-A177-3AD203B41FA5}">
                      <a16:colId xmlns:a16="http://schemas.microsoft.com/office/drawing/2014/main" xmlns="" val="3527258420"/>
                    </a:ext>
                  </a:extLst>
                </a:gridCol>
                <a:gridCol w="506421">
                  <a:extLst>
                    <a:ext uri="{9D8B030D-6E8A-4147-A177-3AD203B41FA5}">
                      <a16:colId xmlns:a16="http://schemas.microsoft.com/office/drawing/2014/main" xmlns="" val="2868295219"/>
                    </a:ext>
                  </a:extLst>
                </a:gridCol>
                <a:gridCol w="581378">
                  <a:extLst>
                    <a:ext uri="{9D8B030D-6E8A-4147-A177-3AD203B41FA5}">
                      <a16:colId xmlns:a16="http://schemas.microsoft.com/office/drawing/2014/main" xmlns="" val="3391314086"/>
                    </a:ext>
                  </a:extLst>
                </a:gridCol>
                <a:gridCol w="506420">
                  <a:extLst>
                    <a:ext uri="{9D8B030D-6E8A-4147-A177-3AD203B41FA5}">
                      <a16:colId xmlns:a16="http://schemas.microsoft.com/office/drawing/2014/main" xmlns="" val="481963870"/>
                    </a:ext>
                  </a:extLst>
                </a:gridCol>
                <a:gridCol w="542985">
                  <a:extLst>
                    <a:ext uri="{9D8B030D-6E8A-4147-A177-3AD203B41FA5}">
                      <a16:colId xmlns:a16="http://schemas.microsoft.com/office/drawing/2014/main" xmlns="" val="4123526240"/>
                    </a:ext>
                  </a:extLst>
                </a:gridCol>
                <a:gridCol w="506420">
                  <a:extLst>
                    <a:ext uri="{9D8B030D-6E8A-4147-A177-3AD203B41FA5}">
                      <a16:colId xmlns:a16="http://schemas.microsoft.com/office/drawing/2014/main" xmlns="" val="815482518"/>
                    </a:ext>
                  </a:extLst>
                </a:gridCol>
                <a:gridCol w="581378">
                  <a:extLst>
                    <a:ext uri="{9D8B030D-6E8A-4147-A177-3AD203B41FA5}">
                      <a16:colId xmlns:a16="http://schemas.microsoft.com/office/drawing/2014/main" xmlns="" val="3695019421"/>
                    </a:ext>
                  </a:extLst>
                </a:gridCol>
              </a:tblGrid>
              <a:tr h="237658">
                <a:tc>
                  <a:txBody>
                    <a:bodyPr/>
                    <a:lstStyle>
                      <a:lvl1pPr marL="1301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301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по поводу:</a:t>
                      </a:r>
                      <a:endParaRPr kumimoji="0" lang="ru-RU" alt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01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глаукомы</a:t>
                      </a:r>
                      <a:endParaRPr kumimoji="0" lang="ru-RU" alt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0799718"/>
                  </a:ext>
                </a:extLst>
              </a:tr>
              <a:tr h="307111">
                <a:tc>
                  <a:txBody>
                    <a:bodyPr/>
                    <a:lstStyle>
                      <a:lvl1pPr marL="1301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301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из них: с применением шунтов и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01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дренажей  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66632502"/>
                  </a:ext>
                </a:extLst>
              </a:tr>
              <a:tr h="126751">
                <a:tc>
                  <a:txBody>
                    <a:bodyPr/>
                    <a:lstStyle>
                      <a:lvl1pPr marL="1301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30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энуклеации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8367"/>
                  </a:ext>
                </a:extLst>
              </a:tr>
              <a:tr h="126751">
                <a:tc>
                  <a:txBody>
                    <a:bodyPr/>
                    <a:lstStyle>
                      <a:lvl1pPr marL="1301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30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катаракты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9202132"/>
                  </a:ext>
                </a:extLst>
              </a:tr>
              <a:tr h="347037">
                <a:tc>
                  <a:txBody>
                    <a:bodyPr/>
                    <a:lstStyle>
                      <a:lvl1pPr marL="1301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30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из них: методом 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0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факоэмульсификации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9156533"/>
                  </a:ext>
                </a:extLst>
              </a:tr>
              <a:tr h="2318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органах уха, горла, носа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0880409"/>
                  </a:ext>
                </a:extLst>
              </a:tr>
              <a:tr h="12675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 на ухе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08016697"/>
                  </a:ext>
                </a:extLst>
              </a:tr>
              <a:tr h="23187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на миндалинах и аденоидах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6671079"/>
                  </a:ext>
                </a:extLst>
              </a:tr>
              <a:tr h="126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органах дыхания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4834173"/>
                  </a:ext>
                </a:extLst>
              </a:tr>
              <a:tr h="237658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трахее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6525880"/>
                  </a:ext>
                </a:extLst>
              </a:tr>
              <a:tr h="12675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пневмонэктомия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2641311"/>
                  </a:ext>
                </a:extLst>
              </a:tr>
              <a:tr h="12675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эксплоративная торакотомия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996212"/>
                  </a:ext>
                </a:extLst>
              </a:tr>
              <a:tr h="126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сердце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3671115"/>
                  </a:ext>
                </a:extLst>
              </a:tr>
              <a:tr h="12675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на открытом сердце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9393486"/>
                  </a:ext>
                </a:extLst>
              </a:tr>
              <a:tr h="237658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из них: с искусственным 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кровообращением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9679559"/>
                  </a:ext>
                </a:extLst>
              </a:tr>
              <a:tr h="23187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 врожденных пороков сердца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164277"/>
                  </a:ext>
                </a:extLst>
              </a:tr>
              <a:tr h="237658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 приобретенных поражений клапанов сердца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4932784"/>
                  </a:ext>
                </a:extLst>
              </a:tr>
              <a:tr h="12675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нарушениях ритма – всего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0352948"/>
                  </a:ext>
                </a:extLst>
              </a:tr>
              <a:tr h="288686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имплантация кардиостимулятора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7. 4.1</a:t>
                      </a:r>
                      <a:endParaRPr kumimoji="0" lang="ru-RU" alt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3364829"/>
                  </a:ext>
                </a:extLst>
              </a:tr>
              <a:tr h="12675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коррекция тахиаритмий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9916721"/>
                  </a:ext>
                </a:extLst>
              </a:tr>
              <a:tr h="23187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них: катетерных аблаций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7. 4.2.1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7965253"/>
                  </a:ext>
                </a:extLst>
              </a:tr>
              <a:tr h="236263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поводу ишемических болезней сердца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0287157"/>
                  </a:ext>
                </a:extLst>
              </a:tr>
              <a:tr h="261045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аортокоронарное шунтирование 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7. 5.1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799082"/>
                  </a:ext>
                </a:extLst>
              </a:tr>
              <a:tr h="23187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ангиопластика коронарных артерий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7. 5.2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6957854"/>
                  </a:ext>
                </a:extLst>
              </a:tr>
              <a:tr h="23187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со стентированием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7. 5.2.1 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9209792"/>
                  </a:ext>
                </a:extLst>
              </a:tr>
              <a:tr h="126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сосудах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3776578"/>
                  </a:ext>
                </a:extLst>
              </a:tr>
              <a:tr h="255813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артериях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5625757"/>
                  </a:ext>
                </a:extLst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3740727" y="3380509"/>
            <a:ext cx="4322618" cy="2289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нумерации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02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3DCAA-6C99-42A9-8FDF-E7133741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8" y="333374"/>
            <a:ext cx="9661435" cy="71042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 Таблица 4000</a:t>
            </a:r>
            <a:br>
              <a:rPr lang="ru-RU" sz="1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«Хирургическая </a:t>
            </a:r>
            <a:r>
              <a:rPr lang="ru-RU" sz="1800" b="1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1800" b="1" cap="all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ОРГАНИЗАЦИИ»</a:t>
            </a:r>
            <a: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5F1C5D22-B7AD-4617-971A-0EA34A524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195081"/>
              </p:ext>
            </p:extLst>
          </p:nvPr>
        </p:nvGraphicFramePr>
        <p:xfrm>
          <a:off x="776378" y="1949568"/>
          <a:ext cx="9434422" cy="2791527"/>
        </p:xfrm>
        <a:graphic>
          <a:graphicData uri="http://schemas.openxmlformats.org/drawingml/2006/table">
            <a:tbl>
              <a:tblPr/>
              <a:tblGrid>
                <a:gridCol w="2269431">
                  <a:extLst>
                    <a:ext uri="{9D8B030D-6E8A-4147-A177-3AD203B41FA5}">
                      <a16:colId xmlns:a16="http://schemas.microsoft.com/office/drawing/2014/main" xmlns="" val="3016960929"/>
                    </a:ext>
                  </a:extLst>
                </a:gridCol>
                <a:gridCol w="515034">
                  <a:extLst>
                    <a:ext uri="{9D8B030D-6E8A-4147-A177-3AD203B41FA5}">
                      <a16:colId xmlns:a16="http://schemas.microsoft.com/office/drawing/2014/main" xmlns="" val="1779216020"/>
                    </a:ext>
                  </a:extLst>
                </a:gridCol>
                <a:gridCol w="613311">
                  <a:extLst>
                    <a:ext uri="{9D8B030D-6E8A-4147-A177-3AD203B41FA5}">
                      <a16:colId xmlns:a16="http://schemas.microsoft.com/office/drawing/2014/main" xmlns="" val="93522665"/>
                    </a:ext>
                  </a:extLst>
                </a:gridCol>
                <a:gridCol w="655168">
                  <a:extLst>
                    <a:ext uri="{9D8B030D-6E8A-4147-A177-3AD203B41FA5}">
                      <a16:colId xmlns:a16="http://schemas.microsoft.com/office/drawing/2014/main" xmlns="" val="2727739945"/>
                    </a:ext>
                  </a:extLst>
                </a:gridCol>
                <a:gridCol w="509575">
                  <a:extLst>
                    <a:ext uri="{9D8B030D-6E8A-4147-A177-3AD203B41FA5}">
                      <a16:colId xmlns:a16="http://schemas.microsoft.com/office/drawing/2014/main" xmlns="" val="2010513860"/>
                    </a:ext>
                  </a:extLst>
                </a:gridCol>
                <a:gridCol w="578732">
                  <a:extLst>
                    <a:ext uri="{9D8B030D-6E8A-4147-A177-3AD203B41FA5}">
                      <a16:colId xmlns:a16="http://schemas.microsoft.com/office/drawing/2014/main" xmlns="" val="2945527692"/>
                    </a:ext>
                  </a:extLst>
                </a:gridCol>
                <a:gridCol w="542334">
                  <a:extLst>
                    <a:ext uri="{9D8B030D-6E8A-4147-A177-3AD203B41FA5}">
                      <a16:colId xmlns:a16="http://schemas.microsoft.com/office/drawing/2014/main" xmlns="" val="3241124325"/>
                    </a:ext>
                  </a:extLst>
                </a:gridCol>
                <a:gridCol w="540513">
                  <a:extLst>
                    <a:ext uri="{9D8B030D-6E8A-4147-A177-3AD203B41FA5}">
                      <a16:colId xmlns:a16="http://schemas.microsoft.com/office/drawing/2014/main" xmlns="" val="1712200799"/>
                    </a:ext>
                  </a:extLst>
                </a:gridCol>
                <a:gridCol w="504116">
                  <a:extLst>
                    <a:ext uri="{9D8B030D-6E8A-4147-A177-3AD203B41FA5}">
                      <a16:colId xmlns:a16="http://schemas.microsoft.com/office/drawing/2014/main" xmlns="" val="961070886"/>
                    </a:ext>
                  </a:extLst>
                </a:gridCol>
                <a:gridCol w="578732">
                  <a:extLst>
                    <a:ext uri="{9D8B030D-6E8A-4147-A177-3AD203B41FA5}">
                      <a16:colId xmlns:a16="http://schemas.microsoft.com/office/drawing/2014/main" xmlns="" val="3526247827"/>
                    </a:ext>
                  </a:extLst>
                </a:gridCol>
                <a:gridCol w="504115">
                  <a:extLst>
                    <a:ext uri="{9D8B030D-6E8A-4147-A177-3AD203B41FA5}">
                      <a16:colId xmlns:a16="http://schemas.microsoft.com/office/drawing/2014/main" xmlns="" val="2958124063"/>
                    </a:ext>
                  </a:extLst>
                </a:gridCol>
                <a:gridCol w="540514">
                  <a:extLst>
                    <a:ext uri="{9D8B030D-6E8A-4147-A177-3AD203B41FA5}">
                      <a16:colId xmlns:a16="http://schemas.microsoft.com/office/drawing/2014/main" xmlns="" val="1991718087"/>
                    </a:ext>
                  </a:extLst>
                </a:gridCol>
                <a:gridCol w="504115">
                  <a:extLst>
                    <a:ext uri="{9D8B030D-6E8A-4147-A177-3AD203B41FA5}">
                      <a16:colId xmlns:a16="http://schemas.microsoft.com/office/drawing/2014/main" xmlns="" val="888208421"/>
                    </a:ext>
                  </a:extLst>
                </a:gridCol>
                <a:gridCol w="578732">
                  <a:extLst>
                    <a:ext uri="{9D8B030D-6E8A-4147-A177-3AD203B41FA5}">
                      <a16:colId xmlns:a16="http://schemas.microsoft.com/office/drawing/2014/main" xmlns="" val="963658212"/>
                    </a:ext>
                  </a:extLst>
                </a:gridCol>
              </a:tblGrid>
              <a:tr h="18171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грудной стенке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3605040"/>
                  </a:ext>
                </a:extLst>
              </a:tr>
              <a:tr h="274006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торакомиопластика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0374016"/>
                  </a:ext>
                </a:extLst>
              </a:tr>
              <a:tr h="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торакостомия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5117093"/>
                  </a:ext>
                </a:extLst>
              </a:tr>
              <a:tr h="181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молочной железе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354704"/>
                  </a:ext>
                </a:extLst>
              </a:tr>
              <a:tr h="363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коже и подкожной клетчатке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4801112"/>
                  </a:ext>
                </a:extLst>
              </a:tr>
              <a:tr h="5451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из них: операции на челюстно-лицевой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области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0733652"/>
                  </a:ext>
                </a:extLst>
              </a:tr>
              <a:tr h="181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средостении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3685794"/>
                  </a:ext>
                </a:extLst>
              </a:tr>
              <a:tr h="274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из них операции на вилочковой железе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1389674"/>
                  </a:ext>
                </a:extLst>
              </a:tr>
              <a:tr h="181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пищеводе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4150258"/>
                  </a:ext>
                </a:extLst>
              </a:tr>
              <a:tr h="274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на лимфатической системе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9559507"/>
                  </a:ext>
                </a:extLst>
              </a:tr>
              <a:tr h="181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операции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3" marR="5925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4107362"/>
                  </a:ext>
                </a:extLst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3865418" y="2784764"/>
            <a:ext cx="2729346" cy="158246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Добавлена новая строка</a:t>
            </a:r>
            <a:endParaRPr lang="ru-RU" dirty="0"/>
          </a:p>
        </p:txBody>
      </p:sp>
      <p:sp>
        <p:nvSpPr>
          <p:cNvPr id="4" name="Выноска 1 3"/>
          <p:cNvSpPr/>
          <p:nvPr/>
        </p:nvSpPr>
        <p:spPr>
          <a:xfrm>
            <a:off x="4821379" y="4627415"/>
            <a:ext cx="2466109" cy="1704109"/>
          </a:xfrm>
          <a:prstGeom prst="borderCallout1">
            <a:avLst>
              <a:gd name="adj1" fmla="val 18750"/>
              <a:gd name="adj2" fmla="val -8333"/>
              <a:gd name="adj3" fmla="val 1931"/>
              <a:gd name="adj4" fmla="val -114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Расшифровать прочие операции по стр.21 – пояснительная записка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9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формирования формы №14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dirty="0">
                <a:solidFill>
                  <a:srgbClr val="0C04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 федерального статистического наблюдения №14 составляют и предоставляют юридические лица – медицинские организации, имеющие подразделения, оказывающие медицинскую помощь в стационарных условиях</a:t>
            </a:r>
          </a:p>
          <a:p>
            <a:pPr algn="just"/>
            <a:endParaRPr lang="ru-RU" altLang="ru-RU" b="1" dirty="0">
              <a:solidFill>
                <a:srgbClr val="0C04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b="1" dirty="0">
                <a:solidFill>
                  <a:srgbClr val="0C04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Форму включаются сведения о числе и составе пациентов, исходах их лечения, о числе койко-дней, проведенных пациентами в круглосуточном стационаре, и об объеме хирургической помощи (экстренной и плановой)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62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061046" y="274638"/>
            <a:ext cx="9303742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таблице </a:t>
            </a:r>
            <a:r>
              <a:rPr lang="ru-RU" alt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  <a:r>
              <a:rPr lang="ru-RU" alt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1. «Состав пациентов в </a:t>
            </a:r>
            <a:br>
              <a:rPr lang="ru-RU" alt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стационаре, сроки и исходы лечения» </a:t>
            </a:r>
            <a:endParaRPr lang="ru-RU" altLang="ru-RU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69272CB-DAFB-42AA-A1C9-C6377BE42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454912"/>
              </p:ext>
            </p:extLst>
          </p:nvPr>
        </p:nvGraphicFramePr>
        <p:xfrm>
          <a:off x="1061046" y="2863970"/>
          <a:ext cx="9149754" cy="3087568"/>
        </p:xfrm>
        <a:graphic>
          <a:graphicData uri="http://schemas.openxmlformats.org/drawingml/2006/table">
            <a:tbl>
              <a:tblPr/>
              <a:tblGrid>
                <a:gridCol w="2813408">
                  <a:extLst>
                    <a:ext uri="{9D8B030D-6E8A-4147-A177-3AD203B41FA5}">
                      <a16:colId xmlns:a16="http://schemas.microsoft.com/office/drawing/2014/main" xmlns="" val="1266787472"/>
                    </a:ext>
                  </a:extLst>
                </a:gridCol>
                <a:gridCol w="515380">
                  <a:extLst>
                    <a:ext uri="{9D8B030D-6E8A-4147-A177-3AD203B41FA5}">
                      <a16:colId xmlns:a16="http://schemas.microsoft.com/office/drawing/2014/main" xmlns="" val="3420753454"/>
                    </a:ext>
                  </a:extLst>
                </a:gridCol>
                <a:gridCol w="605395">
                  <a:extLst>
                    <a:ext uri="{9D8B030D-6E8A-4147-A177-3AD203B41FA5}">
                      <a16:colId xmlns:a16="http://schemas.microsoft.com/office/drawing/2014/main" xmlns="" val="918670650"/>
                    </a:ext>
                  </a:extLst>
                </a:gridCol>
                <a:gridCol w="720119">
                  <a:extLst>
                    <a:ext uri="{9D8B030D-6E8A-4147-A177-3AD203B41FA5}">
                      <a16:colId xmlns:a16="http://schemas.microsoft.com/office/drawing/2014/main" xmlns="" val="3348739415"/>
                    </a:ext>
                  </a:extLst>
                </a:gridCol>
                <a:gridCol w="640694">
                  <a:extLst>
                    <a:ext uri="{9D8B030D-6E8A-4147-A177-3AD203B41FA5}">
                      <a16:colId xmlns:a16="http://schemas.microsoft.com/office/drawing/2014/main" xmlns="" val="521221561"/>
                    </a:ext>
                  </a:extLst>
                </a:gridCol>
                <a:gridCol w="640695">
                  <a:extLst>
                    <a:ext uri="{9D8B030D-6E8A-4147-A177-3AD203B41FA5}">
                      <a16:colId xmlns:a16="http://schemas.microsoft.com/office/drawing/2014/main" xmlns="" val="728048043"/>
                    </a:ext>
                  </a:extLst>
                </a:gridCol>
                <a:gridCol w="561270">
                  <a:extLst>
                    <a:ext uri="{9D8B030D-6E8A-4147-A177-3AD203B41FA5}">
                      <a16:colId xmlns:a16="http://schemas.microsoft.com/office/drawing/2014/main" xmlns="" val="408281691"/>
                    </a:ext>
                  </a:extLst>
                </a:gridCol>
                <a:gridCol w="580684">
                  <a:extLst>
                    <a:ext uri="{9D8B030D-6E8A-4147-A177-3AD203B41FA5}">
                      <a16:colId xmlns:a16="http://schemas.microsoft.com/office/drawing/2014/main" xmlns="" val="4043492560"/>
                    </a:ext>
                  </a:extLst>
                </a:gridCol>
                <a:gridCol w="518910">
                  <a:extLst>
                    <a:ext uri="{9D8B030D-6E8A-4147-A177-3AD203B41FA5}">
                      <a16:colId xmlns:a16="http://schemas.microsoft.com/office/drawing/2014/main" xmlns="" val="3816772206"/>
                    </a:ext>
                  </a:extLst>
                </a:gridCol>
                <a:gridCol w="517145">
                  <a:extLst>
                    <a:ext uri="{9D8B030D-6E8A-4147-A177-3AD203B41FA5}">
                      <a16:colId xmlns:a16="http://schemas.microsoft.com/office/drawing/2014/main" xmlns="" val="3775903381"/>
                    </a:ext>
                  </a:extLst>
                </a:gridCol>
                <a:gridCol w="518910">
                  <a:extLst>
                    <a:ext uri="{9D8B030D-6E8A-4147-A177-3AD203B41FA5}">
                      <a16:colId xmlns:a16="http://schemas.microsoft.com/office/drawing/2014/main" xmlns="" val="2340848858"/>
                    </a:ext>
                  </a:extLst>
                </a:gridCol>
                <a:gridCol w="517144">
                  <a:extLst>
                    <a:ext uri="{9D8B030D-6E8A-4147-A177-3AD203B41FA5}">
                      <a16:colId xmlns:a16="http://schemas.microsoft.com/office/drawing/2014/main" xmlns="" val="1491428916"/>
                    </a:ext>
                  </a:extLst>
                </a:gridCol>
              </a:tblGrid>
              <a:tr h="318247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Е00-Е89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8387947"/>
                  </a:ext>
                </a:extLst>
              </a:tr>
              <a:tr h="525406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щитовидной железы, связанные с йодной недостаточностью и сходные состояния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Е01-Е03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0020329"/>
                  </a:ext>
                </a:extLst>
              </a:tr>
              <a:tr h="120799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тиреотоксикоз (гипертиреоз)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Е05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1578717"/>
                  </a:ext>
                </a:extLst>
              </a:tr>
              <a:tr h="120799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тиреоидит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Е06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6322748"/>
                  </a:ext>
                </a:extLst>
              </a:tr>
              <a:tr h="237326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492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43850"/>
                  </a:ext>
                </a:extLst>
              </a:tr>
              <a:tr h="237326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него: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 </a:t>
                      </a:r>
                      <a:r>
                        <a:rPr kumimoji="0" lang="en-US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типа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5.4.1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9828122"/>
                  </a:ext>
                </a:extLst>
              </a:tr>
              <a:tr h="120799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 </a:t>
                      </a: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типа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5.4.2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Е11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9095367"/>
                  </a:ext>
                </a:extLst>
              </a:tr>
              <a:tr h="703433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поражением почек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5.4.3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 с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четвертым знаком .2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1746962"/>
                  </a:ext>
                </a:extLst>
              </a:tr>
              <a:tr h="7034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с поражением глаз 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5.4.4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 с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четвертым знаком .3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954792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058C6D92-AE07-41C6-AB09-B678E71C5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77769"/>
              </p:ext>
            </p:extLst>
          </p:nvPr>
        </p:nvGraphicFramePr>
        <p:xfrm>
          <a:off x="1061048" y="1138685"/>
          <a:ext cx="9154515" cy="2407790"/>
        </p:xfrm>
        <a:graphic>
          <a:graphicData uri="http://schemas.openxmlformats.org/drawingml/2006/table">
            <a:tbl>
              <a:tblPr/>
              <a:tblGrid>
                <a:gridCol w="2776339">
                  <a:extLst>
                    <a:ext uri="{9D8B030D-6E8A-4147-A177-3AD203B41FA5}">
                      <a16:colId xmlns:a16="http://schemas.microsoft.com/office/drawing/2014/main" xmlns="" val="3799276122"/>
                    </a:ext>
                  </a:extLst>
                </a:gridCol>
                <a:gridCol w="496197">
                  <a:extLst>
                    <a:ext uri="{9D8B030D-6E8A-4147-A177-3AD203B41FA5}">
                      <a16:colId xmlns:a16="http://schemas.microsoft.com/office/drawing/2014/main" xmlns="" val="358802864"/>
                    </a:ext>
                  </a:extLst>
                </a:gridCol>
                <a:gridCol w="667483">
                  <a:extLst>
                    <a:ext uri="{9D8B030D-6E8A-4147-A177-3AD203B41FA5}">
                      <a16:colId xmlns:a16="http://schemas.microsoft.com/office/drawing/2014/main" xmlns="" val="321783659"/>
                    </a:ext>
                  </a:extLst>
                </a:gridCol>
                <a:gridCol w="667483">
                  <a:extLst>
                    <a:ext uri="{9D8B030D-6E8A-4147-A177-3AD203B41FA5}">
                      <a16:colId xmlns:a16="http://schemas.microsoft.com/office/drawing/2014/main" xmlns="" val="885713656"/>
                    </a:ext>
                  </a:extLst>
                </a:gridCol>
                <a:gridCol w="667483">
                  <a:extLst>
                    <a:ext uri="{9D8B030D-6E8A-4147-A177-3AD203B41FA5}">
                      <a16:colId xmlns:a16="http://schemas.microsoft.com/office/drawing/2014/main" xmlns="" val="3337762670"/>
                    </a:ext>
                  </a:extLst>
                </a:gridCol>
                <a:gridCol w="665718">
                  <a:extLst>
                    <a:ext uri="{9D8B030D-6E8A-4147-A177-3AD203B41FA5}">
                      <a16:colId xmlns:a16="http://schemas.microsoft.com/office/drawing/2014/main" xmlns="" val="1925665537"/>
                    </a:ext>
                  </a:extLst>
                </a:gridCol>
                <a:gridCol w="580958">
                  <a:extLst>
                    <a:ext uri="{9D8B030D-6E8A-4147-A177-3AD203B41FA5}">
                      <a16:colId xmlns:a16="http://schemas.microsoft.com/office/drawing/2014/main" xmlns="" val="3301780385"/>
                    </a:ext>
                  </a:extLst>
                </a:gridCol>
                <a:gridCol w="580959">
                  <a:extLst>
                    <a:ext uri="{9D8B030D-6E8A-4147-A177-3AD203B41FA5}">
                      <a16:colId xmlns:a16="http://schemas.microsoft.com/office/drawing/2014/main" xmlns="" val="2601434063"/>
                    </a:ext>
                  </a:extLst>
                </a:gridCol>
                <a:gridCol w="512091">
                  <a:extLst>
                    <a:ext uri="{9D8B030D-6E8A-4147-A177-3AD203B41FA5}">
                      <a16:colId xmlns:a16="http://schemas.microsoft.com/office/drawing/2014/main" xmlns="" val="114222545"/>
                    </a:ext>
                  </a:extLst>
                </a:gridCol>
                <a:gridCol w="513856">
                  <a:extLst>
                    <a:ext uri="{9D8B030D-6E8A-4147-A177-3AD203B41FA5}">
                      <a16:colId xmlns:a16="http://schemas.microsoft.com/office/drawing/2014/main" xmlns="" val="2396833450"/>
                    </a:ext>
                  </a:extLst>
                </a:gridCol>
                <a:gridCol w="512091">
                  <a:extLst>
                    <a:ext uri="{9D8B030D-6E8A-4147-A177-3AD203B41FA5}">
                      <a16:colId xmlns:a16="http://schemas.microsoft.com/office/drawing/2014/main" xmlns="" val="2151758352"/>
                    </a:ext>
                  </a:extLst>
                </a:gridCol>
                <a:gridCol w="513857">
                  <a:extLst>
                    <a:ext uri="{9D8B030D-6E8A-4147-A177-3AD203B41FA5}">
                      <a16:colId xmlns:a16="http://schemas.microsoft.com/office/drawing/2014/main" xmlns="" val="1535272745"/>
                    </a:ext>
                  </a:extLst>
                </a:gridCol>
              </a:tblGrid>
              <a:tr h="133766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болезни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 пересмотра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Взрослые (18 лет и более)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4791184"/>
                  </a:ext>
                </a:extLst>
              </a:tr>
              <a:tr h="178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Выписано пациентов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 выписан-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ными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койко-дней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7944665"/>
                  </a:ext>
                </a:extLst>
              </a:tr>
              <a:tr h="178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до- </a:t>
                      </a:r>
                      <a:r>
                        <a:rPr kumimoji="0" lang="ru-RU" altLang="ru-R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ставлен</a:t>
                      </a: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экстренным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показаниям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пациентов, доставлен-ных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скорой медицинской  помощью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гр.5)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5080732"/>
                  </a:ext>
                </a:extLst>
              </a:tr>
              <a:tr h="1783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патологоанато-мических 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установ-лено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расхож-дений диагнозов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 судебно-медицин-ских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установ-лено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расхож-дений диагнозов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4187642"/>
                  </a:ext>
                </a:extLst>
              </a:tr>
              <a:tr h="133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5585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5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981200" y="138114"/>
            <a:ext cx="8229600" cy="554037"/>
          </a:xfrm>
        </p:spPr>
        <p:txBody>
          <a:bodyPr/>
          <a:lstStyle/>
          <a:p>
            <a: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таблице 2000</a:t>
            </a:r>
            <a:endParaRPr lang="ru-RU" altLang="ru-RU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A8A3848C-D8E9-45EF-8BDD-8D3F7115A4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104901"/>
              </p:ext>
            </p:extLst>
          </p:nvPr>
        </p:nvGraphicFramePr>
        <p:xfrm>
          <a:off x="1173193" y="629732"/>
          <a:ext cx="9037607" cy="5594855"/>
        </p:xfrm>
        <a:graphic>
          <a:graphicData uri="http://schemas.openxmlformats.org/drawingml/2006/table">
            <a:tbl>
              <a:tblPr/>
              <a:tblGrid>
                <a:gridCol w="2679554">
                  <a:extLst>
                    <a:ext uri="{9D8B030D-6E8A-4147-A177-3AD203B41FA5}">
                      <a16:colId xmlns:a16="http://schemas.microsoft.com/office/drawing/2014/main" xmlns="" val="366417278"/>
                    </a:ext>
                  </a:extLst>
                </a:gridCol>
                <a:gridCol w="481169">
                  <a:extLst>
                    <a:ext uri="{9D8B030D-6E8A-4147-A177-3AD203B41FA5}">
                      <a16:colId xmlns:a16="http://schemas.microsoft.com/office/drawing/2014/main" xmlns="" val="3905022352"/>
                    </a:ext>
                  </a:extLst>
                </a:gridCol>
                <a:gridCol w="643301">
                  <a:extLst>
                    <a:ext uri="{9D8B030D-6E8A-4147-A177-3AD203B41FA5}">
                      <a16:colId xmlns:a16="http://schemas.microsoft.com/office/drawing/2014/main" xmlns="" val="482354849"/>
                    </a:ext>
                  </a:extLst>
                </a:gridCol>
                <a:gridCol w="645045">
                  <a:extLst>
                    <a:ext uri="{9D8B030D-6E8A-4147-A177-3AD203B41FA5}">
                      <a16:colId xmlns:a16="http://schemas.microsoft.com/office/drawing/2014/main" xmlns="" val="3386201357"/>
                    </a:ext>
                  </a:extLst>
                </a:gridCol>
                <a:gridCol w="720011">
                  <a:extLst>
                    <a:ext uri="{9D8B030D-6E8A-4147-A177-3AD203B41FA5}">
                      <a16:colId xmlns:a16="http://schemas.microsoft.com/office/drawing/2014/main" xmlns="" val="2427212253"/>
                    </a:ext>
                  </a:extLst>
                </a:gridCol>
                <a:gridCol w="721753">
                  <a:extLst>
                    <a:ext uri="{9D8B030D-6E8A-4147-A177-3AD203B41FA5}">
                      <a16:colId xmlns:a16="http://schemas.microsoft.com/office/drawing/2014/main" xmlns="" val="3386756745"/>
                    </a:ext>
                  </a:extLst>
                </a:gridCol>
                <a:gridCol w="645045">
                  <a:extLst>
                    <a:ext uri="{9D8B030D-6E8A-4147-A177-3AD203B41FA5}">
                      <a16:colId xmlns:a16="http://schemas.microsoft.com/office/drawing/2014/main" xmlns="" val="949348128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xmlns="" val="2218966399"/>
                    </a:ext>
                  </a:extLst>
                </a:gridCol>
                <a:gridCol w="481169">
                  <a:extLst>
                    <a:ext uri="{9D8B030D-6E8A-4147-A177-3AD203B41FA5}">
                      <a16:colId xmlns:a16="http://schemas.microsoft.com/office/drawing/2014/main" xmlns="" val="3854929519"/>
                    </a:ext>
                  </a:extLst>
                </a:gridCol>
                <a:gridCol w="529983">
                  <a:extLst>
                    <a:ext uri="{9D8B030D-6E8A-4147-A177-3AD203B41FA5}">
                      <a16:colId xmlns:a16="http://schemas.microsoft.com/office/drawing/2014/main" xmlns="" val="1895386081"/>
                    </a:ext>
                  </a:extLst>
                </a:gridCol>
                <a:gridCol w="529983">
                  <a:extLst>
                    <a:ext uri="{9D8B030D-6E8A-4147-A177-3AD203B41FA5}">
                      <a16:colId xmlns:a16="http://schemas.microsoft.com/office/drawing/2014/main" xmlns="" val="2333817027"/>
                    </a:ext>
                  </a:extLst>
                </a:gridCol>
                <a:gridCol w="481169">
                  <a:extLst>
                    <a:ext uri="{9D8B030D-6E8A-4147-A177-3AD203B41FA5}">
                      <a16:colId xmlns:a16="http://schemas.microsoft.com/office/drawing/2014/main" xmlns="" val="2703984145"/>
                    </a:ext>
                  </a:extLst>
                </a:gridCol>
              </a:tblGrid>
              <a:tr h="15252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болезни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 пересмотра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Взрослые (18 лет и более)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1747184"/>
                  </a:ext>
                </a:extLst>
              </a:tr>
              <a:tr h="152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Выписано пациентов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выписан-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ными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койко-дней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4247320"/>
                  </a:ext>
                </a:extLst>
              </a:tr>
              <a:tr h="152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до- ставлен-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 по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экстренным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показаниям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пациентов, доставленных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скорой мед. помощью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гр.5)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0530700"/>
                  </a:ext>
                </a:extLst>
              </a:tr>
              <a:tr h="1259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патологоанатоми-ческих 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установ-лено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расхож-дений диагно-зов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прове-дено судебно-медицин-ских 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установ-лено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расхож-дений диагно-зов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0462856"/>
                  </a:ext>
                </a:extLst>
              </a:tr>
              <a:tr h="152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0552705"/>
                  </a:ext>
                </a:extLst>
              </a:tr>
              <a:tr h="305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другие формы легочно-сердечной недостаточности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I27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08793"/>
                  </a:ext>
                </a:extLst>
              </a:tr>
              <a:tr h="15252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болезни сердца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I30-I51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9964557"/>
                  </a:ext>
                </a:extLst>
              </a:tr>
              <a:tr h="268120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острый перикардит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I30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8944299"/>
                  </a:ext>
                </a:extLst>
              </a:tr>
              <a:tr h="15252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острый и подострый эндокардит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I33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5906440"/>
                  </a:ext>
                </a:extLst>
              </a:tr>
              <a:tr h="305042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неревматические поражения клапанов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I34-I37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9660406"/>
                  </a:ext>
                </a:extLst>
              </a:tr>
              <a:tr h="15252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острый миокардит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I40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4580924"/>
                  </a:ext>
                </a:extLst>
              </a:tr>
              <a:tr h="15252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кардиомиопатия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I42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152096"/>
                  </a:ext>
                </a:extLst>
              </a:tr>
              <a:tr h="305042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предсердно-желудочковая (атриовентрикулярная) блокада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44.0-</a:t>
                      </a:r>
                      <a:r>
                        <a:rPr kumimoji="0" lang="en-US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132739"/>
                  </a:ext>
                </a:extLst>
              </a:tr>
              <a:tr h="15252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желудочковая тахикардия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I47.2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8924443"/>
                  </a:ext>
                </a:extLst>
              </a:tr>
              <a:tr h="254202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фибрилляция и трепетание предсердий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I48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1089509"/>
                  </a:ext>
                </a:extLst>
              </a:tr>
              <a:tr h="305042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синдром слабости синусового узла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10.6.9.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I49.5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2672734"/>
                  </a:ext>
                </a:extLst>
              </a:tr>
              <a:tr h="15252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цереброваскулярные болезни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I60-I69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80844059"/>
                  </a:ext>
                </a:extLst>
              </a:tr>
              <a:tr h="305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субарахноидальное кровоизлияние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I60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9271233"/>
                  </a:ext>
                </a:extLst>
              </a:tr>
              <a:tr h="305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внутримозговое и другое внутричерепное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кровоизлияние 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I61, I62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25617931"/>
                  </a:ext>
                </a:extLst>
              </a:tr>
              <a:tr h="152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инфаркт мозга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I63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9022324"/>
                  </a:ext>
                </a:extLst>
              </a:tr>
              <a:tr h="305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инсульт не уточненный, как кровоизлияние  или инфаркт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I64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39" marR="57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238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8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985963" y="234951"/>
            <a:ext cx="8075612" cy="288925"/>
          </a:xfrm>
        </p:spPr>
        <p:txBody>
          <a:bodyPr>
            <a:noAutofit/>
          </a:bodyPr>
          <a:lstStyle/>
          <a:p>
            <a: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таблице 2000</a:t>
            </a:r>
            <a:endParaRPr lang="ru-RU" altLang="ru-RU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6C6396B3-1845-449E-A772-125E49FDE3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890893"/>
              </p:ext>
            </p:extLst>
          </p:nvPr>
        </p:nvGraphicFramePr>
        <p:xfrm>
          <a:off x="1069673" y="2559050"/>
          <a:ext cx="9112552" cy="3130550"/>
        </p:xfrm>
        <a:graphic>
          <a:graphicData uri="http://schemas.openxmlformats.org/drawingml/2006/table">
            <a:tbl>
              <a:tblPr/>
              <a:tblGrid>
                <a:gridCol w="2763297">
                  <a:extLst>
                    <a:ext uri="{9D8B030D-6E8A-4147-A177-3AD203B41FA5}">
                      <a16:colId xmlns:a16="http://schemas.microsoft.com/office/drawing/2014/main" xmlns="" val="2762121761"/>
                    </a:ext>
                  </a:extLst>
                </a:gridCol>
                <a:gridCol w="493949">
                  <a:extLst>
                    <a:ext uri="{9D8B030D-6E8A-4147-A177-3AD203B41FA5}">
                      <a16:colId xmlns:a16="http://schemas.microsoft.com/office/drawing/2014/main" xmlns="" val="2956968252"/>
                    </a:ext>
                  </a:extLst>
                </a:gridCol>
                <a:gridCol w="664457">
                  <a:extLst>
                    <a:ext uri="{9D8B030D-6E8A-4147-A177-3AD203B41FA5}">
                      <a16:colId xmlns:a16="http://schemas.microsoft.com/office/drawing/2014/main" xmlns="" val="413789450"/>
                    </a:ext>
                  </a:extLst>
                </a:gridCol>
                <a:gridCol w="634573">
                  <a:extLst>
                    <a:ext uri="{9D8B030D-6E8A-4147-A177-3AD203B41FA5}">
                      <a16:colId xmlns:a16="http://schemas.microsoft.com/office/drawing/2014/main" xmlns="" val="340811383"/>
                    </a:ext>
                  </a:extLst>
                </a:gridCol>
                <a:gridCol w="718950">
                  <a:extLst>
                    <a:ext uri="{9D8B030D-6E8A-4147-A177-3AD203B41FA5}">
                      <a16:colId xmlns:a16="http://schemas.microsoft.com/office/drawing/2014/main" xmlns="" val="118574180"/>
                    </a:ext>
                  </a:extLst>
                </a:gridCol>
                <a:gridCol w="638089">
                  <a:extLst>
                    <a:ext uri="{9D8B030D-6E8A-4147-A177-3AD203B41FA5}">
                      <a16:colId xmlns:a16="http://schemas.microsoft.com/office/drawing/2014/main" xmlns="" val="1940376423"/>
                    </a:ext>
                  </a:extLst>
                </a:gridCol>
                <a:gridCol w="557230">
                  <a:extLst>
                    <a:ext uri="{9D8B030D-6E8A-4147-A177-3AD203B41FA5}">
                      <a16:colId xmlns:a16="http://schemas.microsoft.com/office/drawing/2014/main" xmlns="" val="2114570816"/>
                    </a:ext>
                  </a:extLst>
                </a:gridCol>
                <a:gridCol w="616995">
                  <a:extLst>
                    <a:ext uri="{9D8B030D-6E8A-4147-A177-3AD203B41FA5}">
                      <a16:colId xmlns:a16="http://schemas.microsoft.com/office/drawing/2014/main" xmlns="" val="2915236244"/>
                    </a:ext>
                  </a:extLst>
                </a:gridCol>
                <a:gridCol w="506253">
                  <a:extLst>
                    <a:ext uri="{9D8B030D-6E8A-4147-A177-3AD203B41FA5}">
                      <a16:colId xmlns:a16="http://schemas.microsoft.com/office/drawing/2014/main" xmlns="" val="4229042990"/>
                    </a:ext>
                  </a:extLst>
                </a:gridCol>
                <a:gridCol w="506253">
                  <a:extLst>
                    <a:ext uri="{9D8B030D-6E8A-4147-A177-3AD203B41FA5}">
                      <a16:colId xmlns:a16="http://schemas.microsoft.com/office/drawing/2014/main" xmlns="" val="1528448534"/>
                    </a:ext>
                  </a:extLst>
                </a:gridCol>
                <a:gridCol w="506253">
                  <a:extLst>
                    <a:ext uri="{9D8B030D-6E8A-4147-A177-3AD203B41FA5}">
                      <a16:colId xmlns:a16="http://schemas.microsoft.com/office/drawing/2014/main" xmlns="" val="3291484463"/>
                    </a:ext>
                  </a:extLst>
                </a:gridCol>
                <a:gridCol w="506253">
                  <a:extLst>
                    <a:ext uri="{9D8B030D-6E8A-4147-A177-3AD203B41FA5}">
                      <a16:colId xmlns:a16="http://schemas.microsoft.com/office/drawing/2014/main" xmlns="" val="464721535"/>
                    </a:ext>
                  </a:extLst>
                </a:gridCol>
              </a:tblGrid>
              <a:tr h="304831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M00-M99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1455405"/>
                  </a:ext>
                </a:extLst>
              </a:tr>
              <a:tr h="229830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М00-М25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8040481"/>
                  </a:ext>
                </a:extLst>
              </a:tr>
              <a:tr h="30483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реактивные артропатии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М02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9207828"/>
                  </a:ext>
                </a:extLst>
              </a:tr>
              <a:tr h="30483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серопозитивный и другие ревматоидные  артриты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М05-М06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52790217"/>
                  </a:ext>
                </a:extLst>
              </a:tr>
              <a:tr h="152415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юношеский (ювенильный) артрит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М08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007814"/>
                  </a:ext>
                </a:extLst>
              </a:tr>
              <a:tr h="304831">
                <a:tc>
                  <a:txBody>
                    <a:bodyPr/>
                    <a:lstStyle>
                      <a:lvl1pPr marL="2698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артрозы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М15-М19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8618450"/>
                  </a:ext>
                </a:extLst>
              </a:tr>
              <a:tr h="30483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системные поражения соединительной ткани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М30-М35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9146412"/>
                  </a:ext>
                </a:extLst>
              </a:tr>
              <a:tr h="152415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из них: системная красная волчанка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М32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2348240"/>
                  </a:ext>
                </a:extLst>
              </a:tr>
              <a:tr h="2298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деформирующие дорсопатии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739389"/>
                  </a:ext>
                </a:extLst>
              </a:tr>
              <a:tr h="2298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спондилопатии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М45-М49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86481329"/>
                  </a:ext>
                </a:extLst>
              </a:tr>
              <a:tr h="152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них: анкилозирующий спондилит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М45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643294"/>
                  </a:ext>
                </a:extLst>
              </a:tr>
              <a:tr h="2298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другие дорсопатии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М50-М54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4085451"/>
                  </a:ext>
                </a:extLst>
              </a:tr>
              <a:tr h="2298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поражения синовиальных оболочек и сухожилий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М65-М67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436147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38F1BFF6-7E13-4784-986E-3B561B593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913720"/>
              </p:ext>
            </p:extLst>
          </p:nvPr>
        </p:nvGraphicFramePr>
        <p:xfrm>
          <a:off x="1069674" y="608537"/>
          <a:ext cx="9112551" cy="1921938"/>
        </p:xfrm>
        <a:graphic>
          <a:graphicData uri="http://schemas.openxmlformats.org/drawingml/2006/table">
            <a:tbl>
              <a:tblPr/>
              <a:tblGrid>
                <a:gridCol w="2763296">
                  <a:extLst>
                    <a:ext uri="{9D8B030D-6E8A-4147-A177-3AD203B41FA5}">
                      <a16:colId xmlns:a16="http://schemas.microsoft.com/office/drawing/2014/main" xmlns="" val="833661090"/>
                    </a:ext>
                  </a:extLst>
                </a:gridCol>
                <a:gridCol w="495706">
                  <a:extLst>
                    <a:ext uri="{9D8B030D-6E8A-4147-A177-3AD203B41FA5}">
                      <a16:colId xmlns:a16="http://schemas.microsoft.com/office/drawing/2014/main" xmlns="" val="1835994448"/>
                    </a:ext>
                  </a:extLst>
                </a:gridCol>
                <a:gridCol w="662700">
                  <a:extLst>
                    <a:ext uri="{9D8B030D-6E8A-4147-A177-3AD203B41FA5}">
                      <a16:colId xmlns:a16="http://schemas.microsoft.com/office/drawing/2014/main" xmlns="" val="3546985391"/>
                    </a:ext>
                  </a:extLst>
                </a:gridCol>
                <a:gridCol w="664457">
                  <a:extLst>
                    <a:ext uri="{9D8B030D-6E8A-4147-A177-3AD203B41FA5}">
                      <a16:colId xmlns:a16="http://schemas.microsoft.com/office/drawing/2014/main" xmlns="" val="3838349070"/>
                    </a:ext>
                  </a:extLst>
                </a:gridCol>
                <a:gridCol w="664457">
                  <a:extLst>
                    <a:ext uri="{9D8B030D-6E8A-4147-A177-3AD203B41FA5}">
                      <a16:colId xmlns:a16="http://schemas.microsoft.com/office/drawing/2014/main" xmlns="" val="886766074"/>
                    </a:ext>
                  </a:extLst>
                </a:gridCol>
                <a:gridCol w="664457">
                  <a:extLst>
                    <a:ext uri="{9D8B030D-6E8A-4147-A177-3AD203B41FA5}">
                      <a16:colId xmlns:a16="http://schemas.microsoft.com/office/drawing/2014/main" xmlns="" val="2920605174"/>
                    </a:ext>
                  </a:extLst>
                </a:gridCol>
                <a:gridCol w="576566">
                  <a:extLst>
                    <a:ext uri="{9D8B030D-6E8A-4147-A177-3AD203B41FA5}">
                      <a16:colId xmlns:a16="http://schemas.microsoft.com/office/drawing/2014/main" xmlns="" val="2790751556"/>
                    </a:ext>
                  </a:extLst>
                </a:gridCol>
                <a:gridCol w="578323">
                  <a:extLst>
                    <a:ext uri="{9D8B030D-6E8A-4147-A177-3AD203B41FA5}">
                      <a16:colId xmlns:a16="http://schemas.microsoft.com/office/drawing/2014/main" xmlns="" val="2677691897"/>
                    </a:ext>
                  </a:extLst>
                </a:gridCol>
                <a:gridCol w="511527">
                  <a:extLst>
                    <a:ext uri="{9D8B030D-6E8A-4147-A177-3AD203B41FA5}">
                      <a16:colId xmlns:a16="http://schemas.microsoft.com/office/drawing/2014/main" xmlns="" val="2101760456"/>
                    </a:ext>
                  </a:extLst>
                </a:gridCol>
                <a:gridCol w="509768">
                  <a:extLst>
                    <a:ext uri="{9D8B030D-6E8A-4147-A177-3AD203B41FA5}">
                      <a16:colId xmlns:a16="http://schemas.microsoft.com/office/drawing/2014/main" xmlns="" val="2335319002"/>
                    </a:ext>
                  </a:extLst>
                </a:gridCol>
                <a:gridCol w="511526">
                  <a:extLst>
                    <a:ext uri="{9D8B030D-6E8A-4147-A177-3AD203B41FA5}">
                      <a16:colId xmlns:a16="http://schemas.microsoft.com/office/drawing/2014/main" xmlns="" val="828843761"/>
                    </a:ext>
                  </a:extLst>
                </a:gridCol>
                <a:gridCol w="509768">
                  <a:extLst>
                    <a:ext uri="{9D8B030D-6E8A-4147-A177-3AD203B41FA5}">
                      <a16:colId xmlns:a16="http://schemas.microsoft.com/office/drawing/2014/main" xmlns="" val="290090218"/>
                    </a:ext>
                  </a:extLst>
                </a:gridCol>
              </a:tblGrid>
              <a:tr h="112824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болезни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 пересмотра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Взрослые (18 лет и более)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184406"/>
                  </a:ext>
                </a:extLst>
              </a:tr>
              <a:tr h="150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Выписано пациентов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 выписан-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ными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койко-дней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4950070"/>
                  </a:ext>
                </a:extLst>
              </a:tr>
              <a:tr h="150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до- ставлен-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 по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экстренным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показаниям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пациентов, доставлен-ных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скорой медицинской  помощью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гр.5)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4851494"/>
                  </a:ext>
                </a:extLst>
              </a:tr>
              <a:tr h="150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патологоанато-мических 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установ-лено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расхож-дений диагнозов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проведе-но судебно-медицин-ских 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вскрытий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</a:t>
                      </a:r>
                      <a:r>
                        <a:rPr kumimoji="0" lang="ru-RU" altLang="ru-R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расхож-</a:t>
                      </a:r>
                      <a:r>
                        <a:rPr kumimoji="0" lang="ru-RU" altLang="ru-R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дений</a:t>
                      </a: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диагнозов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10" marR="5681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8237950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18C8060F-FD62-4BBB-9DBD-4C817907E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643598"/>
              </p:ext>
            </p:extLst>
          </p:nvPr>
        </p:nvGraphicFramePr>
        <p:xfrm>
          <a:off x="1069674" y="5689600"/>
          <a:ext cx="9109376" cy="512792"/>
        </p:xfrm>
        <a:graphic>
          <a:graphicData uri="http://schemas.openxmlformats.org/drawingml/2006/table">
            <a:tbl>
              <a:tblPr/>
              <a:tblGrid>
                <a:gridCol w="2757063">
                  <a:extLst>
                    <a:ext uri="{9D8B030D-6E8A-4147-A177-3AD203B41FA5}">
                      <a16:colId xmlns:a16="http://schemas.microsoft.com/office/drawing/2014/main" xmlns="" val="3929640583"/>
                    </a:ext>
                  </a:extLst>
                </a:gridCol>
                <a:gridCol w="477961">
                  <a:extLst>
                    <a:ext uri="{9D8B030D-6E8A-4147-A177-3AD203B41FA5}">
                      <a16:colId xmlns:a16="http://schemas.microsoft.com/office/drawing/2014/main" xmlns="" val="3116993615"/>
                    </a:ext>
                  </a:extLst>
                </a:gridCol>
                <a:gridCol w="692341">
                  <a:extLst>
                    <a:ext uri="{9D8B030D-6E8A-4147-A177-3AD203B41FA5}">
                      <a16:colId xmlns:a16="http://schemas.microsoft.com/office/drawing/2014/main" xmlns="" val="3825169583"/>
                    </a:ext>
                  </a:extLst>
                </a:gridCol>
                <a:gridCol w="637867">
                  <a:extLst>
                    <a:ext uri="{9D8B030D-6E8A-4147-A177-3AD203B41FA5}">
                      <a16:colId xmlns:a16="http://schemas.microsoft.com/office/drawing/2014/main" xmlns="" val="2701372549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xmlns="" val="563360534"/>
                    </a:ext>
                  </a:extLst>
                </a:gridCol>
                <a:gridCol w="639624">
                  <a:extLst>
                    <a:ext uri="{9D8B030D-6E8A-4147-A177-3AD203B41FA5}">
                      <a16:colId xmlns:a16="http://schemas.microsoft.com/office/drawing/2014/main" xmlns="" val="3973553263"/>
                    </a:ext>
                  </a:extLst>
                </a:gridCol>
                <a:gridCol w="557035">
                  <a:extLst>
                    <a:ext uri="{9D8B030D-6E8A-4147-A177-3AD203B41FA5}">
                      <a16:colId xmlns:a16="http://schemas.microsoft.com/office/drawing/2014/main" xmlns="" val="4130139311"/>
                    </a:ext>
                  </a:extLst>
                </a:gridCol>
                <a:gridCol w="637868">
                  <a:extLst>
                    <a:ext uri="{9D8B030D-6E8A-4147-A177-3AD203B41FA5}">
                      <a16:colId xmlns:a16="http://schemas.microsoft.com/office/drawing/2014/main" xmlns="" val="134397018"/>
                    </a:ext>
                  </a:extLst>
                </a:gridCol>
                <a:gridCol w="509591">
                  <a:extLst>
                    <a:ext uri="{9D8B030D-6E8A-4147-A177-3AD203B41FA5}">
                      <a16:colId xmlns:a16="http://schemas.microsoft.com/office/drawing/2014/main" xmlns="" val="2542650830"/>
                    </a:ext>
                  </a:extLst>
                </a:gridCol>
                <a:gridCol w="495533">
                  <a:extLst>
                    <a:ext uri="{9D8B030D-6E8A-4147-A177-3AD203B41FA5}">
                      <a16:colId xmlns:a16="http://schemas.microsoft.com/office/drawing/2014/main" xmlns="" val="2178629926"/>
                    </a:ext>
                  </a:extLst>
                </a:gridCol>
                <a:gridCol w="495533">
                  <a:extLst>
                    <a:ext uri="{9D8B030D-6E8A-4147-A177-3AD203B41FA5}">
                      <a16:colId xmlns:a16="http://schemas.microsoft.com/office/drawing/2014/main" xmlns="" val="4177468968"/>
                    </a:ext>
                  </a:extLst>
                </a:gridCol>
                <a:gridCol w="493775">
                  <a:extLst>
                    <a:ext uri="{9D8B030D-6E8A-4147-A177-3AD203B41FA5}">
                      <a16:colId xmlns:a16="http://schemas.microsoft.com/office/drawing/2014/main" xmlns="" val="1672261343"/>
                    </a:ext>
                  </a:extLst>
                </a:gridCol>
              </a:tblGrid>
              <a:tr h="2563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остеопатии и хондропатии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M80-M94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9920134"/>
                  </a:ext>
                </a:extLst>
              </a:tr>
              <a:tr h="256396">
                <a:tc>
                  <a:txBody>
                    <a:bodyPr/>
                    <a:lstStyle>
                      <a:lvl1pPr marL="269875" indent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9875" marR="0" lvl="0" indent="8890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</a:t>
                      </a:r>
                      <a:r>
                        <a:rPr kumimoji="0" lang="ru-RU" altLang="ru-R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остеопорозы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14.7.1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М80-М81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19" marR="578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9105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981200" y="819509"/>
            <a:ext cx="8229600" cy="512404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</a:t>
            </a:r>
            <a:b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</a:t>
            </a:r>
            <a:r>
              <a:rPr lang="ru-RU" alt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2300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692A7B50-6201-4429-9439-ACE42DF00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759811"/>
              </p:ext>
            </p:extLst>
          </p:nvPr>
        </p:nvGraphicFramePr>
        <p:xfrm>
          <a:off x="888521" y="1708030"/>
          <a:ext cx="9404829" cy="2967487"/>
        </p:xfrm>
        <a:graphic>
          <a:graphicData uri="http://schemas.openxmlformats.org/drawingml/2006/table">
            <a:tbl>
              <a:tblPr/>
              <a:tblGrid>
                <a:gridCol w="9404829">
                  <a:extLst>
                    <a:ext uri="{9D8B030D-6E8A-4147-A177-3AD203B41FA5}">
                      <a16:colId xmlns:a16="http://schemas.microsoft.com/office/drawing/2014/main" xmlns="" val="1622306292"/>
                    </a:ext>
                  </a:extLst>
                </a:gridCol>
              </a:tblGrid>
              <a:tr h="2967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38" marR="576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702187"/>
                  </a:ext>
                </a:extLst>
              </a:tr>
              <a:tr h="26707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(2300)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Поступило пациентов с инфарктом миокарда в стационар в первые сутки от начала заболевания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_______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первые 12 часов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_______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 в первые 2 часа 3 _______ , из них (стр. 1) проведены: 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4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 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_______ ;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с последующим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стентированием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________,   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умерших умерло пациентов с инфарктом миокарда (стр. 10.4.2+10.4.3) в первые 24 часа после поступления в стационар 7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 до 65 лет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_______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умерших в первые в 24 часа поступления в стационар пациентов с инфарктом миокарда проведена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9________ 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 .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38" marR="576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8500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87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1981200" y="-12700"/>
            <a:ext cx="8229600" cy="4857750"/>
          </a:xfrm>
        </p:spPr>
        <p:txBody>
          <a:bodyPr/>
          <a:lstStyle/>
          <a:p>
            <a:pPr marL="0" indent="0">
              <a:buNone/>
            </a:pPr>
            <a:endParaRPr lang="ru-RU" altLang="ru-RU" smtClean="0"/>
          </a:p>
          <a:p>
            <a:pPr marL="0" indent="0">
              <a:buNone/>
            </a:pPr>
            <a:endParaRPr lang="ru-RU" altLang="ru-RU" sz="1600"/>
          </a:p>
        </p:txBody>
      </p:sp>
      <p:grpSp>
        <p:nvGrpSpPr>
          <p:cNvPr id="27651" name="Группа 15"/>
          <p:cNvGrpSpPr>
            <a:grpSpLocks/>
          </p:cNvGrpSpPr>
          <p:nvPr/>
        </p:nvGrpSpPr>
        <p:grpSpPr bwMode="auto">
          <a:xfrm>
            <a:off x="1981201" y="747714"/>
            <a:ext cx="8378825" cy="1704975"/>
            <a:chOff x="359532" y="1558602"/>
            <a:chExt cx="8378080" cy="1704678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xmlns="" id="{D7D00695-3A91-4B09-A249-896C29DED968}"/>
                </a:ext>
              </a:extLst>
            </p:cNvPr>
            <p:cNvSpPr/>
            <p:nvPr/>
          </p:nvSpPr>
          <p:spPr>
            <a:xfrm>
              <a:off x="2411987" y="2349039"/>
              <a:ext cx="914319" cy="9142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МО</a:t>
              </a:r>
            </a:p>
          </p:txBody>
        </p:sp>
        <p:cxnSp>
          <p:nvCxnSpPr>
            <p:cNvPr id="6" name="Прямая со стрелкой 5">
              <a:extLst>
                <a:ext uri="{FF2B5EF4-FFF2-40B4-BE49-F238E27FC236}">
                  <a16:creationId xmlns:a16="http://schemas.microsoft.com/office/drawing/2014/main" xmlns="" id="{21095854-8D0B-468B-9F7F-C8CE2F8ED883}"/>
                </a:ext>
              </a:extLst>
            </p:cNvPr>
            <p:cNvCxnSpPr/>
            <p:nvPr/>
          </p:nvCxnSpPr>
          <p:spPr>
            <a:xfrm>
              <a:off x="611923" y="2852189"/>
              <a:ext cx="1655615" cy="0"/>
            </a:xfrm>
            <a:prstGeom prst="straightConnector1">
              <a:avLst/>
            </a:prstGeom>
            <a:ln w="19050"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934AA9BB-33A0-4C08-8BC1-F60D9D7FCEDF}"/>
                </a:ext>
              </a:extLst>
            </p:cNvPr>
            <p:cNvSpPr/>
            <p:nvPr/>
          </p:nvSpPr>
          <p:spPr>
            <a:xfrm>
              <a:off x="7091521" y="2277614"/>
              <a:ext cx="915906" cy="9142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РСЦ</a:t>
              </a:r>
            </a:p>
          </p:txBody>
        </p: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xmlns="" id="{BAC411E6-8113-4C84-9B2E-4E03012C72A5}"/>
                </a:ext>
              </a:extLst>
            </p:cNvPr>
            <p:cNvCxnSpPr/>
            <p:nvPr/>
          </p:nvCxnSpPr>
          <p:spPr>
            <a:xfrm>
              <a:off x="3491392" y="2806160"/>
              <a:ext cx="345726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0" name="TextBox 9"/>
            <p:cNvSpPr txBox="1">
              <a:spLocks noChangeArrowheads="1"/>
            </p:cNvSpPr>
            <p:nvPr/>
          </p:nvSpPr>
          <p:spPr bwMode="auto">
            <a:xfrm>
              <a:off x="1547664" y="2010326"/>
              <a:ext cx="41404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600">
                  <a:latin typeface="Arial" panose="020B0604020202020204" pitchFamily="34" charset="0"/>
                </a:rPr>
                <a:t>Тромболитическая терапия</a:t>
              </a:r>
            </a:p>
          </p:txBody>
        </p:sp>
        <p:sp>
          <p:nvSpPr>
            <p:cNvPr id="27661" name="TextBox 10"/>
            <p:cNvSpPr txBox="1">
              <a:spLocks noChangeArrowheads="1"/>
            </p:cNvSpPr>
            <p:nvPr/>
          </p:nvSpPr>
          <p:spPr bwMode="auto">
            <a:xfrm>
              <a:off x="4170276" y="2387536"/>
              <a:ext cx="36724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Arial" panose="020B0604020202020204" pitchFamily="34" charset="0"/>
                </a:rPr>
                <a:t>Перевод в РСЦ</a:t>
              </a:r>
            </a:p>
          </p:txBody>
        </p:sp>
        <p:sp>
          <p:nvSpPr>
            <p:cNvPr id="27662" name="TextBox 11"/>
            <p:cNvSpPr txBox="1">
              <a:spLocks noChangeArrowheads="1"/>
            </p:cNvSpPr>
            <p:nvPr/>
          </p:nvSpPr>
          <p:spPr bwMode="auto">
            <a:xfrm>
              <a:off x="359532" y="2416242"/>
              <a:ext cx="19802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Arial" panose="020B0604020202020204" pitchFamily="34" charset="0"/>
                </a:rPr>
                <a:t>Пациент с ОИМ</a:t>
              </a:r>
            </a:p>
          </p:txBody>
        </p:sp>
        <p:sp>
          <p:nvSpPr>
            <p:cNvPr id="27663" name="TextBox 12"/>
            <p:cNvSpPr txBox="1">
              <a:spLocks noChangeArrowheads="1"/>
            </p:cNvSpPr>
            <p:nvPr/>
          </p:nvSpPr>
          <p:spPr bwMode="auto">
            <a:xfrm>
              <a:off x="6361348" y="1558602"/>
              <a:ext cx="237626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600">
                  <a:latin typeface="Arial" panose="020B0604020202020204" pitchFamily="34" charset="0"/>
                </a:rPr>
                <a:t>Ангиопластика КА со стентированием</a:t>
              </a:r>
            </a:p>
          </p:txBody>
        </p:sp>
      </p:grp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xmlns="" id="{F02449C7-FB33-4081-9CEC-F0FACBBD1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72285"/>
              </p:ext>
            </p:extLst>
          </p:nvPr>
        </p:nvGraphicFramePr>
        <p:xfrm>
          <a:off x="1981200" y="3440113"/>
          <a:ext cx="8229600" cy="2438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3650974335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(2300)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Поступило пациентов с инфарктом миокарда в стационар в первые сутки от начала заболевания 1___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первые 12 часов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__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 в первые 2 часа 3 __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 , из них (стр. 1) проведены: 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4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 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_______ ;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с последующим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стентированием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___,   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умерших умерло пациентов с инфарктом миокарда (стр. 10.4.2+10.4.3) в первые 24 часа после поступления в стационар 7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 до 65 лет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_______ 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умерших в первые в 24 часа поступления в стационар пациентов с инфарктом миокарда проведена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тромболитическая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терапия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9________ 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стентирование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 .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639" marR="576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385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38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931653" y="260350"/>
            <a:ext cx="9218822" cy="11430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представить подтверждения на следующие случаи смерти:</a:t>
            </a:r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>
          <a:xfrm>
            <a:off x="845389" y="1403350"/>
            <a:ext cx="9305086" cy="4762501"/>
          </a:xfrm>
        </p:spPr>
        <p:txBody>
          <a:bodyPr/>
          <a:lstStyle/>
          <a:p>
            <a:r>
              <a:rPr lang="ru-RU" altLang="ru-RU" sz="2000" b="1">
                <a:solidFill>
                  <a:srgbClr val="0C0472"/>
                </a:solidFill>
              </a:rPr>
              <a:t>Сепсис (А40-41, строка 2.4)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Анемии (</a:t>
            </a:r>
            <a:r>
              <a:rPr lang="en-US" altLang="ru-RU" sz="2000" b="1">
                <a:solidFill>
                  <a:srgbClr val="0C0472"/>
                </a:solidFill>
              </a:rPr>
              <a:t>D50-D64</a:t>
            </a:r>
            <a:r>
              <a:rPr lang="ru-RU" altLang="ru-RU" sz="2000" b="1">
                <a:solidFill>
                  <a:srgbClr val="0C0472"/>
                </a:solidFill>
              </a:rPr>
              <a:t>, строка 4.1)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Отдельные нарушения, вовлекающие иммунный механизм (</a:t>
            </a:r>
            <a:r>
              <a:rPr lang="en-US" altLang="ru-RU" sz="2000" b="1">
                <a:solidFill>
                  <a:srgbClr val="0C0472"/>
                </a:solidFill>
              </a:rPr>
              <a:t>D80-D89</a:t>
            </a:r>
            <a:r>
              <a:rPr lang="ru-RU" altLang="ru-RU" sz="2000" b="1">
                <a:solidFill>
                  <a:srgbClr val="0C0472"/>
                </a:solidFill>
              </a:rPr>
              <a:t>, строка 4.3)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Ожирение (Е66, строка 5.11)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Острая ревматическая лихорадка (</a:t>
            </a:r>
            <a:r>
              <a:rPr lang="en-US" altLang="ru-RU" sz="2000" b="1">
                <a:solidFill>
                  <a:srgbClr val="0C0472"/>
                </a:solidFill>
              </a:rPr>
              <a:t>I00-I02</a:t>
            </a:r>
            <a:r>
              <a:rPr lang="ru-RU" altLang="ru-RU" sz="2000" b="1">
                <a:solidFill>
                  <a:srgbClr val="0C0472"/>
                </a:solidFill>
              </a:rPr>
              <a:t>, строка 10.1) – для детей до 1 года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Хронические ревматические болезни сердца (</a:t>
            </a:r>
            <a:r>
              <a:rPr lang="en-US" altLang="ru-RU" sz="2000" b="1">
                <a:solidFill>
                  <a:srgbClr val="0C0472"/>
                </a:solidFill>
              </a:rPr>
              <a:t>I05-I09</a:t>
            </a:r>
            <a:r>
              <a:rPr lang="ru-RU" altLang="ru-RU" sz="2000" b="1">
                <a:solidFill>
                  <a:srgbClr val="0C0472"/>
                </a:solidFill>
              </a:rPr>
              <a:t>, строка 10.2) </a:t>
            </a:r>
            <a:r>
              <a:rPr lang="en-US" altLang="ru-RU" sz="2000" b="1">
                <a:solidFill>
                  <a:srgbClr val="0C0472"/>
                </a:solidFill>
              </a:rPr>
              <a:t>-</a:t>
            </a:r>
            <a:r>
              <a:rPr lang="ru-RU" altLang="ru-RU" sz="2000" b="1">
                <a:solidFill>
                  <a:srgbClr val="0C0472"/>
                </a:solidFill>
              </a:rPr>
              <a:t> для детей до 1 года</a:t>
            </a:r>
          </a:p>
          <a:p>
            <a:r>
              <a:rPr lang="ru-RU" altLang="ru-RU" sz="2000" b="1">
                <a:solidFill>
                  <a:srgbClr val="0C0472"/>
                </a:solidFill>
              </a:rPr>
              <a:t>Грипп (</a:t>
            </a:r>
            <a:r>
              <a:rPr lang="en-US" altLang="ru-RU" sz="2000" b="1">
                <a:solidFill>
                  <a:srgbClr val="0C0472"/>
                </a:solidFill>
              </a:rPr>
              <a:t>J09-J11</a:t>
            </a:r>
            <a:r>
              <a:rPr lang="ru-RU" altLang="ru-RU" sz="2000" b="1">
                <a:solidFill>
                  <a:srgbClr val="0C0472"/>
                </a:solidFill>
              </a:rPr>
              <a:t>, строка 11.2 )– для детей 0-17 лет</a:t>
            </a:r>
          </a:p>
          <a:p>
            <a:pPr>
              <a:buSzPts val="2400"/>
            </a:pPr>
            <a:r>
              <a:rPr lang="ru-RU" altLang="ru-RU" sz="2000" b="1">
                <a:solidFill>
                  <a:srgbClr val="0C0472"/>
                </a:solidFill>
              </a:rPr>
              <a:t>Острые респираторные  инфекции верхних дыхательных путей (</a:t>
            </a:r>
            <a:r>
              <a:rPr lang="en-US" altLang="ru-RU" sz="2000" b="1">
                <a:solidFill>
                  <a:srgbClr val="0C0472"/>
                </a:solidFill>
              </a:rPr>
              <a:t>J00-J06</a:t>
            </a:r>
            <a:r>
              <a:rPr lang="ru-RU" altLang="ru-RU" sz="2000" b="1">
                <a:solidFill>
                  <a:srgbClr val="0C0472"/>
                </a:solidFill>
              </a:rPr>
              <a:t>, строка 11.1)</a:t>
            </a:r>
          </a:p>
          <a:p>
            <a:endParaRPr lang="ru-RU" altLang="ru-RU" sz="2000" b="1">
              <a:solidFill>
                <a:srgbClr val="0C0472"/>
              </a:solidFill>
            </a:endParaRPr>
          </a:p>
          <a:p>
            <a:endParaRPr lang="ru-RU" altLang="ru-RU" sz="2000" b="1">
              <a:solidFill>
                <a:srgbClr val="0C0472"/>
              </a:solidFill>
            </a:endParaRPr>
          </a:p>
          <a:p>
            <a:endParaRPr lang="ru-RU" altLang="ru-RU" smtClean="0"/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330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612475" y="260350"/>
            <a:ext cx="9598325" cy="11430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представить подтверждения на следующие случаи смерти (продолжение):</a:t>
            </a: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508958" y="2113472"/>
            <a:ext cx="9701842" cy="3812667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sz="2000" b="1" dirty="0">
                <a:solidFill>
                  <a:srgbClr val="0C0472"/>
                </a:solidFill>
              </a:rPr>
              <a:t>Язва желудка и двенадцатиперстной кишки (К25-К26, строка 12.1) – для детей 0-17 лет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Гастрит и дуоденит (К29, строка 12.2) – для взрослых 18 лет и старше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Системные поражения соединительной ткани (М30-М35, строка 14.2)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Все случаи смерти женщин (от внематочной беременности, аборта, беременных, рожениц и родильниц) (О00-О99, строка 16.0)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Туберкулез органов дыхания (А15-А16, строка 2.2) – для детей 0 - 17 лет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Сосудистые </a:t>
            </a:r>
            <a:r>
              <a:rPr lang="ru-RU" altLang="ru-RU" sz="2000" b="1" dirty="0" err="1">
                <a:solidFill>
                  <a:srgbClr val="0C0472"/>
                </a:solidFill>
              </a:rPr>
              <a:t>миелопатии</a:t>
            </a:r>
            <a:r>
              <a:rPr lang="ru-RU" altLang="ru-RU" sz="2000" b="1" dirty="0">
                <a:solidFill>
                  <a:srgbClr val="0C0472"/>
                </a:solidFill>
              </a:rPr>
              <a:t> (</a:t>
            </a:r>
            <a:r>
              <a:rPr lang="en-US" altLang="ru-RU" sz="2000" b="1" dirty="0">
                <a:solidFill>
                  <a:srgbClr val="0C0472"/>
                </a:solidFill>
              </a:rPr>
              <a:t>G95</a:t>
            </a:r>
            <a:r>
              <a:rPr lang="ru-RU" altLang="ru-RU" sz="2000" b="1" dirty="0">
                <a:solidFill>
                  <a:srgbClr val="0C0472"/>
                </a:solidFill>
              </a:rPr>
              <a:t>.</a:t>
            </a:r>
            <a:r>
              <a:rPr lang="en-US" altLang="ru-RU" sz="2000" b="1" dirty="0">
                <a:solidFill>
                  <a:srgbClr val="0C0472"/>
                </a:solidFill>
              </a:rPr>
              <a:t>1</a:t>
            </a:r>
            <a:r>
              <a:rPr lang="ru-RU" altLang="ru-RU" sz="2000" b="1" dirty="0">
                <a:solidFill>
                  <a:srgbClr val="0C0472"/>
                </a:solidFill>
              </a:rPr>
              <a:t>, строка 7.11)</a:t>
            </a:r>
          </a:p>
          <a:p>
            <a:r>
              <a:rPr lang="ru-RU" altLang="ru-RU" sz="2000" b="1" dirty="0">
                <a:solidFill>
                  <a:srgbClr val="0C0472"/>
                </a:solidFill>
              </a:rPr>
              <a:t>Хронический отит </a:t>
            </a:r>
            <a:r>
              <a:rPr lang="en-US" altLang="ru-RU" sz="2000" b="1" dirty="0">
                <a:solidFill>
                  <a:srgbClr val="0C0472"/>
                </a:solidFill>
              </a:rPr>
              <a:t>(H66.2-4, H66.1-3</a:t>
            </a:r>
            <a:r>
              <a:rPr lang="ru-RU" altLang="ru-RU" sz="2000" b="1" dirty="0">
                <a:solidFill>
                  <a:srgbClr val="0C0472"/>
                </a:solidFill>
              </a:rPr>
              <a:t>, строка 9.1.2</a:t>
            </a:r>
            <a:r>
              <a:rPr lang="en-US" altLang="ru-RU" sz="2000" b="1" dirty="0">
                <a:solidFill>
                  <a:srgbClr val="0C0472"/>
                </a:solidFill>
              </a:rPr>
              <a:t>)</a:t>
            </a:r>
            <a:endParaRPr lang="ru-RU" altLang="ru-RU" sz="2000" b="1" dirty="0">
              <a:solidFill>
                <a:srgbClr val="0C0472"/>
              </a:solidFill>
            </a:endParaRPr>
          </a:p>
          <a:p>
            <a:r>
              <a:rPr lang="ru-RU" altLang="ru-RU" sz="2000" b="1" dirty="0">
                <a:solidFill>
                  <a:srgbClr val="0C0472"/>
                </a:solidFill>
              </a:rPr>
              <a:t>Геморрой</a:t>
            </a:r>
            <a:r>
              <a:rPr lang="en-US" altLang="ru-RU" sz="2000" b="1" dirty="0">
                <a:solidFill>
                  <a:srgbClr val="0C0472"/>
                </a:solidFill>
              </a:rPr>
              <a:t> (K64</a:t>
            </a:r>
            <a:r>
              <a:rPr lang="ru-RU" altLang="ru-RU" sz="2000" b="1" dirty="0">
                <a:solidFill>
                  <a:srgbClr val="0C0472"/>
                </a:solidFill>
              </a:rPr>
              <a:t>, строка 12.6)</a:t>
            </a:r>
          </a:p>
          <a:p>
            <a:endParaRPr lang="ru-RU" altLang="ru-RU" sz="2400" dirty="0"/>
          </a:p>
          <a:p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65610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</TotalTime>
  <Words>2453</Words>
  <Application>Microsoft Office PowerPoint</Application>
  <PresentationFormat>Произвольный</PresentationFormat>
  <Paragraphs>2078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ГБУ РО «ЦМПМАИТ»</vt:lpstr>
      <vt:lpstr>Основные принципы формирования формы №14</vt:lpstr>
      <vt:lpstr>Изменения в таблице 2000  1. «Состав пациентов в  стационаре, сроки и исходы лечения» </vt:lpstr>
      <vt:lpstr>Изменения в таблице 2000</vt:lpstr>
      <vt:lpstr>Изменения в таблице 2000</vt:lpstr>
      <vt:lpstr>Форма 14 Таблица 2300</vt:lpstr>
      <vt:lpstr>Презентация PowerPoint</vt:lpstr>
      <vt:lpstr>Необходимо представить подтверждения на следующие случаи смерти:</vt:lpstr>
      <vt:lpstr>Необходимо представить подтверждения на следующие случаи смерти (продолжение):</vt:lpstr>
      <vt:lpstr>Презентация PowerPoint</vt:lpstr>
      <vt:lpstr>Симптомы, признаки и отклонения от нормы, выявленные при клинических и лабораторных исследованиях, не классифицированные в других рубриках</vt:lpstr>
      <vt:lpstr>Таблица 3000 2.«Состав новорожденных С ЗАболЕВАНИЯМИ, поступивших в возрасте 0-6 дней жизни, и исходы их лечения»  </vt:lpstr>
      <vt:lpstr> Таблица 3000   </vt:lpstr>
      <vt:lpstr>Таблица 3000 (Разъяснения)</vt:lpstr>
      <vt:lpstr>Форма 14 Таблица 4000 3.  «Хирургическая работа ОРГАНИЗАЦИИ» </vt:lpstr>
      <vt:lpstr>Форма 14 Таблица 4000 3.  «Хирургическая работа ОРГАНИЗАЦИИ» </vt:lpstr>
      <vt:lpstr>Форма 14 Таблица 4000 3.  «Хирургическая работа ОРГАНИЗАЦИИ» </vt:lpstr>
      <vt:lpstr>Форма 14 Таблица 4000 3.  «Хирургическая работа ОРГАНИЗАЦИИ»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РО «ЦМПМАИТ»</dc:title>
  <dc:creator>m41</dc:creator>
  <cp:lastModifiedBy>Acer</cp:lastModifiedBy>
  <cp:revision>28</cp:revision>
  <dcterms:created xsi:type="dcterms:W3CDTF">2018-12-20T12:06:20Z</dcterms:created>
  <dcterms:modified xsi:type="dcterms:W3CDTF">2018-12-21T05:26:23Z</dcterms:modified>
</cp:coreProperties>
</file>