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62" r:id="rId5"/>
    <p:sldId id="270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65" r:id="rId19"/>
    <p:sldId id="268" r:id="rId20"/>
    <p:sldId id="272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69" autoAdjust="0"/>
  </p:normalViewPr>
  <p:slideViewPr>
    <p:cSldViewPr>
      <p:cViewPr varScale="1">
        <p:scale>
          <a:sx n="103" d="100"/>
          <a:sy n="103" d="100"/>
        </p:scale>
        <p:origin x="-18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63506-B224-490A-B67D-C371456D1BDA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49554-1F0C-4E1B-98BB-F23CE3D4FD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324036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Государственная 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отчетность по оказанию противотуберкулезной помощи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за </a:t>
            </a:r>
            <a:r>
              <a:rPr lang="ru-RU" sz="5400" b="1" dirty="0" smtClean="0">
                <a:solidFill>
                  <a:srgbClr val="FF0000"/>
                </a:solidFill>
              </a:rPr>
              <a:t>2018 </a:t>
            </a:r>
            <a:r>
              <a:rPr lang="ru-RU" sz="5400" b="1" dirty="0" smtClean="0">
                <a:solidFill>
                  <a:srgbClr val="FF0000"/>
                </a:solidFill>
              </a:rPr>
              <a:t>год 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5373216"/>
            <a:ext cx="4352528" cy="108012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Долженко</a:t>
            </a:r>
            <a:r>
              <a:rPr lang="ru-RU" b="1" dirty="0" smtClean="0">
                <a:solidFill>
                  <a:schemeClr val="tx1"/>
                </a:solidFill>
              </a:rPr>
              <a:t> Е.Н.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21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декабря 2017г.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3139870"/>
              </p:ext>
            </p:extLst>
          </p:nvPr>
        </p:nvGraphicFramePr>
        <p:xfrm>
          <a:off x="250825" y="1052513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бактериоскопически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" name="Выноска со стрелкой влево 1"/>
          <p:cNvSpPr/>
          <p:nvPr/>
        </p:nvSpPr>
        <p:spPr>
          <a:xfrm>
            <a:off x="5025505" y="1844824"/>
            <a:ext cx="3672408" cy="3528392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ФЛГ </a:t>
            </a:r>
            <a:r>
              <a:rPr lang="ru-RU" b="1" dirty="0"/>
              <a:t>обследование населения старше </a:t>
            </a:r>
            <a:r>
              <a:rPr lang="ru-RU" b="1" dirty="0" smtClean="0"/>
              <a:t>15 </a:t>
            </a:r>
            <a:r>
              <a:rPr lang="ru-RU" b="1" dirty="0"/>
              <a:t>лет. </a:t>
            </a:r>
            <a:endParaRPr lang="ru-RU" b="1" dirty="0" smtClean="0"/>
          </a:p>
          <a:p>
            <a:r>
              <a:rPr lang="ru-RU" b="1" dirty="0" smtClean="0"/>
              <a:t>Источник </a:t>
            </a:r>
            <a:r>
              <a:rPr lang="ru-RU" b="1" dirty="0"/>
              <a:t>информации – карта </a:t>
            </a:r>
            <a:r>
              <a:rPr lang="ru-RU" b="1" dirty="0" smtClean="0"/>
              <a:t>проф. ФЛГ </a:t>
            </a:r>
            <a:r>
              <a:rPr lang="ru-RU" b="1" dirty="0"/>
              <a:t>обследований (уч. форма №49/у</a:t>
            </a:r>
            <a:r>
              <a:rPr lang="ru-RU" b="1" dirty="0" smtClean="0"/>
              <a:t>). Учитывается любое документально подтвержденное обследование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156961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2374080"/>
              </p:ext>
            </p:extLst>
          </p:nvPr>
        </p:nvGraphicFramePr>
        <p:xfrm>
          <a:off x="250825" y="1052513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бактериоскопически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" name="Выноска со стрелкой влево 1"/>
          <p:cNvSpPr/>
          <p:nvPr/>
        </p:nvSpPr>
        <p:spPr>
          <a:xfrm>
            <a:off x="5025505" y="2276872"/>
            <a:ext cx="3672408" cy="3528392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err="1" smtClean="0"/>
              <a:t>Бактериоскопическое</a:t>
            </a:r>
            <a:r>
              <a:rPr lang="ru-RU" b="1" dirty="0" smtClean="0"/>
              <a:t> </a:t>
            </a:r>
            <a:r>
              <a:rPr lang="ru-RU" b="1" dirty="0"/>
              <a:t>обследование нетранспортабельных, которым не проводилось рентгенологическое обследование. Учитывается бактериоскопия, проведенная не только в отчитывающейся </a:t>
            </a:r>
            <a:r>
              <a:rPr lang="ru-RU" b="1" dirty="0" smtClean="0"/>
              <a:t>МО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741158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26915478"/>
              </p:ext>
            </p:extLst>
          </p:nvPr>
        </p:nvGraphicFramePr>
        <p:xfrm>
          <a:off x="145332" y="1056090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бактериоскопически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" name="Выноска со стрелкой влево 1"/>
          <p:cNvSpPr/>
          <p:nvPr/>
        </p:nvSpPr>
        <p:spPr>
          <a:xfrm>
            <a:off x="4788024" y="4653136"/>
            <a:ext cx="4032448" cy="1872208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i="1" dirty="0"/>
              <a:t>сумма строк 1.1+1.2.+1.3 либо равна либо больше сумме строк </a:t>
            </a:r>
            <a:r>
              <a:rPr lang="ru-RU" i="1" dirty="0" smtClean="0"/>
              <a:t>4+5+6.</a:t>
            </a:r>
          </a:p>
          <a:p>
            <a:r>
              <a:rPr lang="ru-RU" i="1" dirty="0" smtClean="0"/>
              <a:t> За счет </a:t>
            </a:r>
            <a:r>
              <a:rPr lang="en-US" i="1" dirty="0" err="1" smtClean="0"/>
              <a:t>T.Spot.TB</a:t>
            </a:r>
            <a:r>
              <a:rPr lang="ru-RU" i="1" dirty="0" smtClean="0"/>
              <a:t> </a:t>
            </a:r>
            <a:r>
              <a:rPr lang="ru-RU" i="1" dirty="0" smtClean="0"/>
              <a:t>, </a:t>
            </a:r>
            <a:r>
              <a:rPr lang="ru-RU" i="1" dirty="0" err="1" smtClean="0"/>
              <a:t>Квантиферон</a:t>
            </a:r>
            <a:endParaRPr lang="ru-RU" b="1" dirty="0"/>
          </a:p>
        </p:txBody>
      </p:sp>
      <p:sp>
        <p:nvSpPr>
          <p:cNvPr id="4" name="Стрелка вниз 3"/>
          <p:cNvSpPr/>
          <p:nvPr/>
        </p:nvSpPr>
        <p:spPr>
          <a:xfrm rot="7556137">
            <a:off x="5870956" y="2182172"/>
            <a:ext cx="1109040" cy="33292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3402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7291952"/>
              </p:ext>
            </p:extLst>
          </p:nvPr>
        </p:nvGraphicFramePr>
        <p:xfrm>
          <a:off x="250825" y="1052513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бактериоскопически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" name="Выноска со стрелкой влево 1"/>
          <p:cNvSpPr/>
          <p:nvPr/>
        </p:nvSpPr>
        <p:spPr>
          <a:xfrm>
            <a:off x="5048336" y="4221088"/>
            <a:ext cx="3672408" cy="1556792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Число детей, независимо от возраста, которым проведена только проба Манту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20834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3142090"/>
              </p:ext>
            </p:extLst>
          </p:nvPr>
        </p:nvGraphicFramePr>
        <p:xfrm>
          <a:off x="250825" y="1052513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бактериоскопически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" name="Выноска со стрелкой влево 1"/>
          <p:cNvSpPr/>
          <p:nvPr/>
        </p:nvSpPr>
        <p:spPr>
          <a:xfrm>
            <a:off x="5025505" y="4941168"/>
            <a:ext cx="3672408" cy="1556792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Число детей, независимо от возраста, которым проведена только проба </a:t>
            </a:r>
            <a:r>
              <a:rPr lang="ru-RU" b="1" dirty="0" err="1" smtClean="0"/>
              <a:t>Диаскинтест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32286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02700380"/>
              </p:ext>
            </p:extLst>
          </p:nvPr>
        </p:nvGraphicFramePr>
        <p:xfrm>
          <a:off x="250825" y="1052513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бактериоскопически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" name="Выноска со стрелкой влево 1"/>
          <p:cNvSpPr/>
          <p:nvPr/>
        </p:nvSpPr>
        <p:spPr>
          <a:xfrm rot="20093786">
            <a:off x="4758542" y="4502580"/>
            <a:ext cx="4142736" cy="197425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Число детей, независимо от возраста, которым не проведена иммунодиагностика туберкулеза, но сделана  </a:t>
            </a:r>
            <a:r>
              <a:rPr lang="ru-RU" b="1" dirty="0" err="1" smtClean="0"/>
              <a:t>рентг</a:t>
            </a:r>
            <a:r>
              <a:rPr lang="ru-RU" b="1" dirty="0" smtClean="0"/>
              <a:t>. или ФЛГ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50301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43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Примеры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4263" y="908720"/>
            <a:ext cx="8640960" cy="6552728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Ребенку </a:t>
            </a:r>
            <a:r>
              <a:rPr lang="ru-RU" i="1" dirty="0">
                <a:solidFill>
                  <a:srgbClr val="FF0000"/>
                </a:solidFill>
              </a:rPr>
              <a:t>5 лет </a:t>
            </a:r>
            <a:r>
              <a:rPr lang="ru-RU" i="1" dirty="0"/>
              <a:t>сделали п. Манту, по ее результату ребенка направили к фтизиатру, который назначил </a:t>
            </a:r>
            <a:r>
              <a:rPr lang="ru-RU" i="1" dirty="0" err="1"/>
              <a:t>Диаскинтест</a:t>
            </a:r>
            <a:r>
              <a:rPr lang="ru-RU" i="1" dirty="0"/>
              <a:t> и рентгенографию. У данного ребенка будет учтена </a:t>
            </a:r>
            <a:r>
              <a:rPr lang="ru-RU" i="1" dirty="0">
                <a:solidFill>
                  <a:srgbClr val="FF0000"/>
                </a:solidFill>
              </a:rPr>
              <a:t>только п. Манту </a:t>
            </a:r>
            <a:r>
              <a:rPr lang="ru-RU" i="1" dirty="0"/>
              <a:t>– </a:t>
            </a:r>
            <a:r>
              <a:rPr lang="ru-RU" i="1" dirty="0">
                <a:solidFill>
                  <a:srgbClr val="FF0000"/>
                </a:solidFill>
              </a:rPr>
              <a:t>в строках 1.1. и 4. 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i="1" dirty="0"/>
              <a:t>Если родители </a:t>
            </a:r>
            <a:r>
              <a:rPr lang="ru-RU" i="1" dirty="0">
                <a:solidFill>
                  <a:srgbClr val="FF0000"/>
                </a:solidFill>
              </a:rPr>
              <a:t>ребенка 6 лет </a:t>
            </a:r>
            <a:r>
              <a:rPr lang="ru-RU" i="1" dirty="0"/>
              <a:t>отказываются как от п. Манту, так и </a:t>
            </a:r>
            <a:r>
              <a:rPr lang="ru-RU" i="1" dirty="0" err="1"/>
              <a:t>Диаскинтеста</a:t>
            </a:r>
            <a:r>
              <a:rPr lang="ru-RU" i="1" dirty="0"/>
              <a:t>, но согласились на </a:t>
            </a:r>
            <a:r>
              <a:rPr lang="en-US" i="1" dirty="0">
                <a:solidFill>
                  <a:srgbClr val="FF0000"/>
                </a:solidFill>
              </a:rPr>
              <a:t>T</a:t>
            </a:r>
            <a:r>
              <a:rPr lang="ru-RU" i="1" dirty="0">
                <a:solidFill>
                  <a:srgbClr val="FF0000"/>
                </a:solidFill>
              </a:rPr>
              <a:t>.</a:t>
            </a:r>
            <a:r>
              <a:rPr lang="en-US" i="1" dirty="0">
                <a:solidFill>
                  <a:srgbClr val="FF0000"/>
                </a:solidFill>
              </a:rPr>
              <a:t>Spot</a:t>
            </a:r>
            <a:r>
              <a:rPr lang="ru-RU" i="1" dirty="0"/>
              <a:t>.</a:t>
            </a:r>
            <a:r>
              <a:rPr lang="en-US" i="1" dirty="0"/>
              <a:t>TB</a:t>
            </a:r>
            <a:r>
              <a:rPr lang="ru-RU" i="1" dirty="0"/>
              <a:t>. Этот ребенок как обследованный войдет в </a:t>
            </a:r>
            <a:r>
              <a:rPr lang="ru-RU" i="1" dirty="0">
                <a:solidFill>
                  <a:srgbClr val="FF0000"/>
                </a:solidFill>
              </a:rPr>
              <a:t>строку 1.1.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i="1" dirty="0"/>
              <a:t>Если родители </a:t>
            </a:r>
            <a:r>
              <a:rPr lang="ru-RU" i="1" dirty="0">
                <a:solidFill>
                  <a:srgbClr val="FF0000"/>
                </a:solidFill>
              </a:rPr>
              <a:t>ребенка 6 лет </a:t>
            </a:r>
            <a:r>
              <a:rPr lang="ru-RU" i="1" dirty="0"/>
              <a:t>отказываются от п. Манту и </a:t>
            </a:r>
            <a:r>
              <a:rPr lang="ru-RU" i="1" dirty="0" err="1"/>
              <a:t>Диаскинтеста</a:t>
            </a:r>
            <a:r>
              <a:rPr lang="ru-RU" i="1" dirty="0"/>
              <a:t>, но согласились на </a:t>
            </a:r>
            <a:r>
              <a:rPr lang="ru-RU" i="1" dirty="0">
                <a:solidFill>
                  <a:srgbClr val="FF0000"/>
                </a:solidFill>
              </a:rPr>
              <a:t>рентгенографию</a:t>
            </a:r>
            <a:r>
              <a:rPr lang="ru-RU" i="1" dirty="0"/>
              <a:t>. Этот ребенок как обследованный войдет в </a:t>
            </a:r>
            <a:r>
              <a:rPr lang="ru-RU" i="1" dirty="0">
                <a:solidFill>
                  <a:srgbClr val="FF0000"/>
                </a:solidFill>
              </a:rPr>
              <a:t>строки 1.1. и 6.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i="1" dirty="0"/>
              <a:t>Если родители </a:t>
            </a:r>
            <a:r>
              <a:rPr lang="ru-RU" i="1" dirty="0">
                <a:solidFill>
                  <a:srgbClr val="FF0000"/>
                </a:solidFill>
              </a:rPr>
              <a:t>ребенка 6 лет </a:t>
            </a:r>
            <a:r>
              <a:rPr lang="ru-RU" i="1" dirty="0"/>
              <a:t>отказываются от п. Манту, но согласились на </a:t>
            </a:r>
            <a:r>
              <a:rPr lang="ru-RU" i="1" dirty="0" err="1">
                <a:solidFill>
                  <a:srgbClr val="FF0000"/>
                </a:solidFill>
              </a:rPr>
              <a:t>Диаскинтест</a:t>
            </a:r>
            <a:r>
              <a:rPr lang="ru-RU" i="1" dirty="0"/>
              <a:t>. Этот ребенок как обследованный войдет в </a:t>
            </a:r>
            <a:r>
              <a:rPr lang="ru-RU" i="1" dirty="0">
                <a:solidFill>
                  <a:srgbClr val="FF0000"/>
                </a:solidFill>
              </a:rPr>
              <a:t>строки 1.1. и 5</a:t>
            </a:r>
            <a:r>
              <a:rPr lang="ru-RU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063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01771949"/>
              </p:ext>
            </p:extLst>
          </p:nvPr>
        </p:nvGraphicFramePr>
        <p:xfrm>
          <a:off x="250825" y="1052513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бактериоскопически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Овальная выноска 2"/>
          <p:cNvSpPr/>
          <p:nvPr/>
        </p:nvSpPr>
        <p:spPr>
          <a:xfrm>
            <a:off x="6300192" y="2636912"/>
            <a:ext cx="3203848" cy="2376264"/>
          </a:xfrm>
          <a:prstGeom prst="wedgeEllipseCallout">
            <a:avLst>
              <a:gd name="adj1" fmla="val -653"/>
              <a:gd name="adj2" fmla="val -1081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Число лиц с активно выявленным туберкулезом </a:t>
            </a:r>
            <a:r>
              <a:rPr lang="ru-RU" b="1" dirty="0" smtClean="0"/>
              <a:t>, </a:t>
            </a:r>
            <a:r>
              <a:rPr lang="ru-RU" b="1" dirty="0"/>
              <a:t>необходимо согласовать с участковым врачом-фтизиатром</a:t>
            </a:r>
          </a:p>
        </p:txBody>
      </p:sp>
    </p:spTree>
    <p:extLst>
      <p:ext uri="{BB962C8B-B14F-4D97-AF65-F5344CB8AC3E}">
        <p14:creationId xmlns:p14="http://schemas.microsoft.com/office/powerpoint/2010/main" xmlns="" val="21141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4. Рентгенологические профилактические (</a:t>
            </a:r>
            <a:r>
              <a:rPr lang="ru-RU" sz="3600" b="1" dirty="0" err="1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скрининговые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) обследования</a:t>
            </a:r>
            <a:r>
              <a:rPr lang="ru-RU" sz="600" dirty="0" smtClean="0">
                <a:solidFill>
                  <a:srgbClr val="FF0000"/>
                </a:solidFill>
                <a:latin typeface="Arial" pitchFamily="34" charset="0"/>
              </a:rPr>
              <a:t/>
            </a:r>
            <a:br>
              <a:rPr lang="ru-RU" sz="600" dirty="0" smtClean="0">
                <a:solidFill>
                  <a:srgbClr val="FF0000"/>
                </a:solidFill>
                <a:latin typeface="Arial" pitchFamily="34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51805467"/>
              </p:ext>
            </p:extLst>
          </p:nvPr>
        </p:nvGraphicFramePr>
        <p:xfrm>
          <a:off x="251520" y="1484784"/>
          <a:ext cx="8461448" cy="4480547"/>
        </p:xfrm>
        <a:graphic>
          <a:graphicData uri="http://schemas.openxmlformats.org/drawingml/2006/table">
            <a:tbl>
              <a:tblPr/>
              <a:tblGrid>
                <a:gridCol w="4104456"/>
                <a:gridCol w="792088"/>
                <a:gridCol w="648072"/>
                <a:gridCol w="293989"/>
                <a:gridCol w="498099"/>
                <a:gridCol w="360040"/>
                <a:gridCol w="1764704"/>
              </a:tblGrid>
              <a:tr h="30478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№ строки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91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детям </a:t>
                      </a:r>
                      <a:b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лицам старше 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трудосп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возраста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6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Число рентгенологических профилактических исследований органов грудной клетки (всего)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endParaRPr lang="ru-RU" sz="2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endParaRPr lang="ru-RU" sz="24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19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   из них выполнено: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07950"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 пленочных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флюорографах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Пителино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Ермишь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219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         из них: на передвижных флюорографических установках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Пителино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, Рязанский, Сасово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9109">
                <a:tc>
                  <a:txBody>
                    <a:bodyPr/>
                    <a:lstStyle/>
                    <a:p>
                      <a:pPr marL="107950"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 цифровых аппаратах и системах  компьютерной радиографии  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109">
                <a:tc>
                  <a:txBody>
                    <a:bodyPr/>
                    <a:lstStyle/>
                    <a:p>
                      <a:pPr marL="107950"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рентгенографий на пленке</a:t>
                      </a:r>
                      <a:endParaRPr lang="ru-RU" sz="2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462" marR="604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444208" y="914239"/>
            <a:ext cx="13061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(5114)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5949280"/>
            <a:ext cx="8957029" cy="9087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Строка 1= сумме строк 2+4+5</a:t>
            </a:r>
          </a:p>
          <a:p>
            <a:pPr algn="ctr"/>
            <a:r>
              <a:rPr lang="ru-RU" sz="2000" b="1" dirty="0" smtClean="0"/>
              <a:t>Сумма строк 2+4 гр. 3 = или больше строки 2 т. 2512</a:t>
            </a:r>
          </a:p>
          <a:p>
            <a:pPr algn="ctr"/>
            <a:r>
              <a:rPr lang="ru-RU" sz="2000" b="1" dirty="0" smtClean="0"/>
              <a:t>Строка 5 = или больше рентгенографии в </a:t>
            </a:r>
            <a:r>
              <a:rPr lang="ru-RU" sz="2000" b="1" dirty="0" err="1" smtClean="0"/>
              <a:t>подтабличной</a:t>
            </a:r>
            <a:r>
              <a:rPr lang="ru-RU" sz="2000" b="1" dirty="0" smtClean="0"/>
              <a:t> записи т. 2512</a:t>
            </a:r>
            <a:endParaRPr lang="ru-RU" sz="2000" b="1" dirty="0"/>
          </a:p>
        </p:txBody>
      </p:sp>
      <p:sp>
        <p:nvSpPr>
          <p:cNvPr id="3" name="Стрелка влево 2"/>
          <p:cNvSpPr/>
          <p:nvPr/>
        </p:nvSpPr>
        <p:spPr>
          <a:xfrm>
            <a:off x="4932040" y="4581128"/>
            <a:ext cx="2376264" cy="10081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Это цифровые ФЛГ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404664"/>
            <a:ext cx="16196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5301)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9552" y="5733256"/>
            <a:ext cx="8352928" cy="864096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Число </a:t>
            </a:r>
            <a:r>
              <a:rPr lang="ru-RU" sz="2000" b="1" dirty="0" err="1" smtClean="0">
                <a:solidFill>
                  <a:schemeClr val="tx1"/>
                </a:solidFill>
              </a:rPr>
              <a:t>бактериоскопических</a:t>
            </a:r>
            <a:r>
              <a:rPr lang="ru-RU" sz="2000" b="1" dirty="0" smtClean="0">
                <a:solidFill>
                  <a:schemeClr val="tx1"/>
                </a:solidFill>
              </a:rPr>
              <a:t> исследований (а не лиц!!!), выполненных в отчитывающейся МО </a:t>
            </a:r>
            <a:endParaRPr lang="ru-RU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688"/>
                <a:gridCol w="1008112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Наименование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№ строки</a:t>
                      </a:r>
                      <a:endParaRPr lang="ru-RU" sz="2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Число исследований</a:t>
                      </a:r>
                      <a:endParaRPr lang="ru-RU" sz="2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из них: с положительными результатами</a:t>
                      </a:r>
                      <a:endParaRPr lang="ru-RU" sz="2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1</a:t>
                      </a:r>
                      <a:endParaRPr lang="ru-RU" sz="2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2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2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                              бактериоскопия на кислотоустойчивые микроорганизмы (КУМ) (из стр. 1.1 и стр. 1.8)</a:t>
                      </a: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  <a:endParaRPr lang="ru-RU" sz="28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gridSpan="4">
                  <a:txBody>
                    <a:bodyPr/>
                    <a:lstStyle/>
                    <a:p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Для сдачи годового отчета по оказанию противотуберкулезной помощи представляются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484784"/>
            <a:ext cx="9036496" cy="5373216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Форма №33 «Сведения о больных туберкулезом» (сдает врач-фтизиатр)</a:t>
            </a:r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Форма №30 «Сведения о медицинской организации»</a:t>
            </a:r>
          </a:p>
          <a:p>
            <a:pPr>
              <a:buNone/>
            </a:pPr>
            <a:r>
              <a:rPr lang="ru-RU" sz="1670" u="sng" dirty="0" smtClean="0"/>
              <a:t>- таблица </a:t>
            </a:r>
            <a:r>
              <a:rPr lang="ru-RU" sz="1670" u="sng" dirty="0" smtClean="0"/>
              <a:t>1001 </a:t>
            </a:r>
            <a:r>
              <a:rPr lang="ru-RU" sz="1670" dirty="0" smtClean="0"/>
              <a:t>Кабинеты, отделения, подразделения </a:t>
            </a:r>
            <a:r>
              <a:rPr lang="ru-RU" sz="1670" b="1" dirty="0" smtClean="0">
                <a:solidFill>
                  <a:srgbClr val="FF0000"/>
                </a:solidFill>
              </a:rPr>
              <a:t>(строка </a:t>
            </a:r>
            <a:r>
              <a:rPr lang="ru-RU" sz="1670" b="1" dirty="0" smtClean="0">
                <a:solidFill>
                  <a:srgbClr val="FF0000"/>
                </a:solidFill>
              </a:rPr>
              <a:t>128)</a:t>
            </a:r>
          </a:p>
          <a:p>
            <a:pPr>
              <a:buNone/>
            </a:pPr>
            <a:r>
              <a:rPr lang="ru-RU" sz="1670" b="1" u="sng" dirty="0" smtClean="0">
                <a:solidFill>
                  <a:srgbClr val="FF0000"/>
                </a:solidFill>
              </a:rPr>
              <a:t>- таблица 1003 </a:t>
            </a:r>
            <a:r>
              <a:rPr lang="ru-RU" sz="1670" b="1" dirty="0" smtClean="0">
                <a:solidFill>
                  <a:srgbClr val="FF0000"/>
                </a:solidFill>
              </a:rPr>
              <a:t>Передвижные подразделения (касается Рязанской МРБ и </a:t>
            </a:r>
            <a:r>
              <a:rPr lang="ru-RU" sz="1670" b="1" dirty="0" err="1" smtClean="0">
                <a:solidFill>
                  <a:srgbClr val="FF0000"/>
                </a:solidFill>
              </a:rPr>
              <a:t>Сасовского</a:t>
            </a:r>
            <a:r>
              <a:rPr lang="ru-RU" sz="1670" b="1" dirty="0" smtClean="0">
                <a:solidFill>
                  <a:srgbClr val="FF0000"/>
                </a:solidFill>
              </a:rPr>
              <a:t> ММЦ!)</a:t>
            </a:r>
            <a:endParaRPr lang="ru-RU" sz="167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1670" u="sng" dirty="0" smtClean="0"/>
              <a:t>- таблица 1050 </a:t>
            </a:r>
            <a:r>
              <a:rPr lang="ru-RU" sz="1670" dirty="0" smtClean="0"/>
              <a:t>Численность обслуживаемого прикрепленного населения</a:t>
            </a:r>
          </a:p>
          <a:p>
            <a:pPr>
              <a:buNone/>
            </a:pPr>
            <a:r>
              <a:rPr lang="ru-RU" sz="1670" dirty="0" smtClean="0"/>
              <a:t>- </a:t>
            </a:r>
            <a:r>
              <a:rPr lang="ru-RU" sz="1670" u="sng" dirty="0" smtClean="0"/>
              <a:t>таблица 1100 </a:t>
            </a:r>
            <a:r>
              <a:rPr lang="ru-RU" sz="1670" dirty="0" smtClean="0"/>
              <a:t>Должности и физические лица медицинской организации </a:t>
            </a:r>
            <a:r>
              <a:rPr lang="ru-RU" sz="1670" b="1" dirty="0" smtClean="0">
                <a:solidFill>
                  <a:srgbClr val="FF0000"/>
                </a:solidFill>
              </a:rPr>
              <a:t>(строки 109, 110)</a:t>
            </a:r>
          </a:p>
          <a:p>
            <a:pPr>
              <a:buNone/>
            </a:pPr>
            <a:r>
              <a:rPr lang="ru-RU" sz="1670" dirty="0" smtClean="0"/>
              <a:t>- </a:t>
            </a:r>
            <a:r>
              <a:rPr lang="ru-RU" sz="1670" u="sng" dirty="0" smtClean="0"/>
              <a:t>таблица 2100 </a:t>
            </a:r>
            <a:r>
              <a:rPr lang="ru-RU" sz="1670" dirty="0" smtClean="0"/>
              <a:t>Работа врачей медицинской организации в амбулаторных условиях </a:t>
            </a:r>
            <a:r>
              <a:rPr lang="ru-RU" sz="1670" b="1" dirty="0" smtClean="0">
                <a:solidFill>
                  <a:srgbClr val="FF0000"/>
                </a:solidFill>
              </a:rPr>
              <a:t>(строки 109, 110)</a:t>
            </a:r>
          </a:p>
          <a:p>
            <a:pPr>
              <a:buNone/>
            </a:pPr>
            <a:r>
              <a:rPr lang="ru-RU" sz="1670" dirty="0" smtClean="0"/>
              <a:t>- </a:t>
            </a:r>
            <a:r>
              <a:rPr lang="ru-RU" sz="1670" u="sng" dirty="0" smtClean="0"/>
              <a:t>таблица 2512 </a:t>
            </a:r>
            <a:r>
              <a:rPr lang="ru-RU" sz="1670" dirty="0" smtClean="0"/>
              <a:t>Осмотрено с целью выявления туберкулеза</a:t>
            </a:r>
          </a:p>
          <a:p>
            <a:pPr>
              <a:buNone/>
            </a:pPr>
            <a:r>
              <a:rPr lang="ru-RU" sz="1670" u="sng" dirty="0" smtClean="0"/>
              <a:t>- таблица 5100 </a:t>
            </a:r>
            <a:r>
              <a:rPr lang="ru-RU" sz="1670" dirty="0" smtClean="0"/>
              <a:t>Рентгенодиагностические исследования (без профилактических) </a:t>
            </a:r>
            <a:r>
              <a:rPr lang="ru-RU" sz="1670" b="1" dirty="0" smtClean="0">
                <a:solidFill>
                  <a:srgbClr val="FF0000"/>
                </a:solidFill>
              </a:rPr>
              <a:t>стр. 1.2, гр. 7 и 8</a:t>
            </a:r>
          </a:p>
          <a:p>
            <a:pPr>
              <a:buNone/>
            </a:pPr>
            <a:r>
              <a:rPr lang="ru-RU" sz="1670" u="sng" dirty="0" smtClean="0"/>
              <a:t>- таблица 5114 </a:t>
            </a:r>
            <a:r>
              <a:rPr lang="ru-RU" sz="1670" dirty="0" smtClean="0"/>
              <a:t>Рентгенологические профилактические (</a:t>
            </a:r>
            <a:r>
              <a:rPr lang="ru-RU" sz="1670" dirty="0" err="1" smtClean="0"/>
              <a:t>скрининговые</a:t>
            </a:r>
            <a:r>
              <a:rPr lang="ru-RU" sz="1670" dirty="0" smtClean="0"/>
              <a:t>) обследования </a:t>
            </a:r>
            <a:r>
              <a:rPr lang="ru-RU" sz="1670" b="1" dirty="0" smtClean="0">
                <a:solidFill>
                  <a:srgbClr val="FF0000"/>
                </a:solidFill>
              </a:rPr>
              <a:t>(строки 1-5)</a:t>
            </a:r>
          </a:p>
          <a:p>
            <a:pPr>
              <a:buNone/>
            </a:pPr>
            <a:r>
              <a:rPr lang="ru-RU" sz="1670" dirty="0" smtClean="0"/>
              <a:t>- </a:t>
            </a:r>
            <a:r>
              <a:rPr lang="ru-RU" sz="1670" u="sng" dirty="0" smtClean="0"/>
              <a:t>таблица 5117 </a:t>
            </a:r>
            <a:r>
              <a:rPr lang="ru-RU" sz="1670" dirty="0" smtClean="0"/>
              <a:t>Аппараты и оборудование для лучевой  диагностики </a:t>
            </a:r>
            <a:r>
              <a:rPr lang="ru-RU" sz="1670" b="1" dirty="0" smtClean="0">
                <a:solidFill>
                  <a:srgbClr val="FF0000"/>
                </a:solidFill>
              </a:rPr>
              <a:t>(строки 5 и 6)</a:t>
            </a:r>
          </a:p>
          <a:p>
            <a:pPr>
              <a:buNone/>
            </a:pPr>
            <a:r>
              <a:rPr lang="ru-RU" sz="1670" dirty="0" smtClean="0">
                <a:solidFill>
                  <a:srgbClr val="FF0000"/>
                </a:solidFill>
              </a:rPr>
              <a:t>- </a:t>
            </a:r>
            <a:r>
              <a:rPr lang="ru-RU" sz="1670" u="sng" dirty="0" smtClean="0">
                <a:solidFill>
                  <a:srgbClr val="FF0000"/>
                </a:solidFill>
              </a:rPr>
              <a:t>таблица </a:t>
            </a:r>
            <a:r>
              <a:rPr lang="ru-RU" sz="1670" u="sng" dirty="0" smtClean="0">
                <a:solidFill>
                  <a:srgbClr val="FF0000"/>
                </a:solidFill>
              </a:rPr>
              <a:t>5301  Строка 16 </a:t>
            </a:r>
            <a:r>
              <a:rPr lang="ru-RU" sz="1670" u="sng" dirty="0" smtClean="0"/>
              <a:t>– бактериоскопия на КУМ из ст. 1.1. и 1.8.</a:t>
            </a:r>
            <a:endParaRPr lang="ru-RU" sz="1670" b="1" dirty="0" smtClean="0">
              <a:solidFill>
                <a:srgbClr val="FF000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sz="2000" dirty="0" smtClean="0"/>
              <a:t>Сопроводительная записка к установленной статистической отчетности за </a:t>
            </a:r>
            <a:r>
              <a:rPr lang="ru-RU" sz="2000" dirty="0" smtClean="0"/>
              <a:t>2018 </a:t>
            </a:r>
            <a:r>
              <a:rPr lang="ru-RU" sz="2000" dirty="0" smtClean="0"/>
              <a:t>год (раздел профилактические осмотры на туберкулез)</a:t>
            </a: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Анализ противотуберкулезной работы, как в целом, так и отдельно по детям (схемы разосланы  по электронной почте)</a:t>
            </a:r>
            <a:endParaRPr lang="ru-RU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Благодарю за внимание!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№33 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«Сведения о больных туберкулезом»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Форма сдается врачом-фтизиатром</a:t>
            </a:r>
          </a:p>
          <a:p>
            <a:r>
              <a:rPr lang="ru-RU" dirty="0" smtClean="0"/>
              <a:t>18 </a:t>
            </a:r>
            <a:r>
              <a:rPr lang="ru-RU" dirty="0" smtClean="0"/>
              <a:t>декабря </a:t>
            </a:r>
            <a:r>
              <a:rPr lang="ru-RU" dirty="0" smtClean="0"/>
              <a:t>2018г</a:t>
            </a:r>
            <a:r>
              <a:rPr lang="ru-RU" dirty="0" smtClean="0"/>
              <a:t>. состоялся областной день фтизиатра, где подробно рассмотрено заполнение данной отчетной формы</a:t>
            </a:r>
          </a:p>
          <a:p>
            <a:r>
              <a:rPr lang="ru-RU" dirty="0" smtClean="0"/>
              <a:t>с </a:t>
            </a:r>
            <a:r>
              <a:rPr lang="ru-RU" dirty="0" smtClean="0"/>
              <a:t>21</a:t>
            </a:r>
            <a:r>
              <a:rPr lang="ru-RU" dirty="0" smtClean="0"/>
              <a:t> </a:t>
            </a:r>
            <a:r>
              <a:rPr lang="ru-RU" dirty="0" smtClean="0"/>
              <a:t>по 26 декабря </a:t>
            </a:r>
            <a:r>
              <a:rPr lang="ru-RU" dirty="0" smtClean="0"/>
              <a:t>2018г</a:t>
            </a:r>
            <a:r>
              <a:rPr lang="ru-RU" dirty="0" smtClean="0"/>
              <a:t>. по графику сдача </a:t>
            </a:r>
            <a:r>
              <a:rPr lang="ru-RU" dirty="0" smtClean="0"/>
              <a:t>в </a:t>
            </a:r>
            <a:r>
              <a:rPr lang="ru-RU" dirty="0" smtClean="0"/>
              <a:t>ОКПТД отчетности </a:t>
            </a:r>
            <a:r>
              <a:rPr lang="ru-RU" dirty="0" smtClean="0"/>
              <a:t>РБ, МРБ и ММЦ</a:t>
            </a:r>
            <a:endParaRPr lang="ru-RU" dirty="0" smtClean="0"/>
          </a:p>
          <a:p>
            <a:r>
              <a:rPr lang="ru-RU" dirty="0" smtClean="0"/>
              <a:t>В январе при сдаче годового отчета в </a:t>
            </a:r>
            <a:r>
              <a:rPr lang="ru-RU" dirty="0" smtClean="0"/>
              <a:t>ЦМПМАИТ </a:t>
            </a:r>
            <a:r>
              <a:rPr lang="ru-RU" dirty="0" smtClean="0"/>
              <a:t>представить 1 экземпляр формы №33, подписанную главным врачом ЦРБ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68952" cy="1368152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Форма 30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/>
            </a:r>
            <a:br>
              <a:rPr lang="ru-RU" sz="1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РАЗДЕЛ </a:t>
            </a:r>
            <a:r>
              <a:rPr lang="en-US" sz="1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III</a:t>
            </a: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. ДЕЯТЕЛЬНОСТЬ МЕДИЦИНСКОЙ ОРГАНИЗАЦИИ ПО ОКАЗАНИЮ МЕДИЦИНСКОЙ</a:t>
            </a:r>
            <a:r>
              <a:rPr lang="ru-RU" sz="100" dirty="0" smtClean="0">
                <a:solidFill>
                  <a:srgbClr val="FF0000"/>
                </a:solidFill>
                <a:latin typeface="Arial" pitchFamily="34" charset="0"/>
              </a:rPr>
              <a:t/>
            </a:r>
            <a:br>
              <a:rPr lang="ru-RU" sz="100" dirty="0" smtClean="0">
                <a:solidFill>
                  <a:srgbClr val="FF0000"/>
                </a:solidFill>
                <a:latin typeface="Arial" pitchFamily="34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ПОМОЩИ В АМБУЛАТОРНЫХ УСЛОВИЯХ </a:t>
            </a:r>
            <a:r>
              <a:rPr lang="ru-RU" sz="100" dirty="0" smtClean="0">
                <a:solidFill>
                  <a:srgbClr val="FF0000"/>
                </a:solidFill>
                <a:latin typeface="Arial" pitchFamily="34" charset="0"/>
              </a:rPr>
              <a:t/>
            </a:r>
            <a:br>
              <a:rPr lang="ru-RU" sz="100" dirty="0" smtClean="0">
                <a:solidFill>
                  <a:srgbClr val="FF0000"/>
                </a:solidFill>
                <a:latin typeface="Arial" pitchFamily="34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1. Работа врачей медицинской организации в амбулаторных условиях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2056693"/>
          <a:ext cx="8856983" cy="3783063"/>
        </p:xfrm>
        <a:graphic>
          <a:graphicData uri="http://schemas.openxmlformats.org/drawingml/2006/table">
            <a:tbl>
              <a:tblPr/>
              <a:tblGrid>
                <a:gridCol w="1505808"/>
                <a:gridCol w="506025"/>
                <a:gridCol w="603058"/>
                <a:gridCol w="717669"/>
                <a:gridCol w="528291"/>
                <a:gridCol w="717669"/>
                <a:gridCol w="717669"/>
                <a:gridCol w="601010"/>
                <a:gridCol w="474262"/>
                <a:gridCol w="619782"/>
                <a:gridCol w="649787"/>
                <a:gridCol w="566166"/>
                <a:gridCol w="649787"/>
              </a:tblGrid>
              <a:tr h="79624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стр.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Число посещений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Из общего числа посещений (из гр.3) сделано по поводу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заболеваний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Число посещений врачами на дому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8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врачей,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включая профилакти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ческие - всего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сельскими жителями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взрослыми 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18 лет и старше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детьми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0-17 лет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из них сельских жителей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из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гр.9: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из гр.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12: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 поводу заболеваний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сельскими жителями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детьми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0-17 лет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 поводу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заболеваний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детей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0-17 лет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вклю-чительно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266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 marL="53713" marR="53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99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Врачи – всего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9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фтизиатры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endParaRPr lang="ru-RU" sz="28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4099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 них: фтизиатры участковые </a:t>
                      </a:r>
                      <a:endParaRPr lang="ru-RU" sz="2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endParaRPr lang="ru-RU" sz="28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2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713" marR="5371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488595"/>
            <a:ext cx="14036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(2100)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Профилактические методы выявления туберкулеза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(приказ МЗ РФ от 21.03.2017г. №124н) </a:t>
            </a:r>
            <a:endParaRPr lang="ru-RU" sz="27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20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800" b="1" dirty="0" err="1" smtClean="0">
                <a:solidFill>
                  <a:srgbClr val="FF0000"/>
                </a:solidFill>
              </a:rPr>
              <a:t>Рентгенофлюорографическое</a:t>
            </a:r>
            <a:r>
              <a:rPr lang="ru-RU" sz="3800" b="1" dirty="0" smtClean="0">
                <a:solidFill>
                  <a:srgbClr val="FF0000"/>
                </a:solidFill>
              </a:rPr>
              <a:t> обследование </a:t>
            </a:r>
            <a:r>
              <a:rPr lang="ru-RU" sz="3800" dirty="0" smtClean="0"/>
              <a:t>– основной метод выявления туберкулеза у лиц старше 18 лет, а так же у подростков в случае отсутствия иммунодиагностики.</a:t>
            </a:r>
          </a:p>
          <a:p>
            <a:pPr lvl="0"/>
            <a:r>
              <a:rPr lang="ru-RU" sz="3800" b="1" dirty="0" smtClean="0">
                <a:solidFill>
                  <a:srgbClr val="FF0000"/>
                </a:solidFill>
              </a:rPr>
              <a:t>Иммунодиагностика туберкулеза(п. Манту, проба с </a:t>
            </a:r>
            <a:r>
              <a:rPr lang="ru-RU" sz="3800" b="1" dirty="0" err="1" smtClean="0">
                <a:solidFill>
                  <a:srgbClr val="FF0000"/>
                </a:solidFill>
              </a:rPr>
              <a:t>Диаскинтестом</a:t>
            </a:r>
            <a:r>
              <a:rPr lang="ru-RU" sz="3800" b="1" dirty="0" smtClean="0">
                <a:solidFill>
                  <a:srgbClr val="FF0000"/>
                </a:solidFill>
              </a:rPr>
              <a:t>, </a:t>
            </a:r>
            <a:r>
              <a:rPr lang="en-US" sz="3800" b="1" dirty="0" err="1" smtClean="0">
                <a:solidFill>
                  <a:srgbClr val="FF0000"/>
                </a:solidFill>
              </a:rPr>
              <a:t>T.Spot</a:t>
            </a:r>
            <a:r>
              <a:rPr lang="en-US" sz="3800" b="1" dirty="0" smtClean="0">
                <a:solidFill>
                  <a:srgbClr val="FF0000"/>
                </a:solidFill>
              </a:rPr>
              <a:t>-TB</a:t>
            </a:r>
            <a:r>
              <a:rPr lang="ru-RU" sz="3800" b="1" dirty="0" smtClean="0">
                <a:solidFill>
                  <a:srgbClr val="FF0000"/>
                </a:solidFill>
              </a:rPr>
              <a:t>) </a:t>
            </a:r>
            <a:r>
              <a:rPr lang="ru-RU" sz="3800" dirty="0" smtClean="0"/>
              <a:t>- основной метод выявления туберкулеза у детей до 1</a:t>
            </a:r>
            <a:r>
              <a:rPr lang="en-US" sz="3800" dirty="0" smtClean="0"/>
              <a:t>7</a:t>
            </a:r>
            <a:r>
              <a:rPr lang="ru-RU" sz="3800" dirty="0" smtClean="0"/>
              <a:t> лет</a:t>
            </a:r>
            <a:r>
              <a:rPr lang="ru-RU" sz="3800" dirty="0" smtClean="0"/>
              <a:t>. ОДНАКО!!!! В 2018г</a:t>
            </a:r>
            <a:r>
              <a:rPr lang="ru-RU" sz="3800" dirty="0" smtClean="0">
                <a:solidFill>
                  <a:srgbClr val="FF0000"/>
                </a:solidFill>
              </a:rPr>
              <a:t>. Иммунодиагностика подросткам не проводилась. Поэтому основной метод – флюорография!!!!!</a:t>
            </a:r>
            <a:endParaRPr lang="ru-RU" sz="3800" dirty="0" smtClean="0">
              <a:solidFill>
                <a:srgbClr val="FF0000"/>
              </a:solidFill>
            </a:endParaRPr>
          </a:p>
          <a:p>
            <a:pPr lvl="0"/>
            <a:r>
              <a:rPr lang="ru-RU" sz="3800" b="1" dirty="0" smtClean="0">
                <a:solidFill>
                  <a:srgbClr val="FF0000"/>
                </a:solidFill>
              </a:rPr>
              <a:t>Профилактическая бактериоскопия (исследование мокроты с окраской по </a:t>
            </a:r>
            <a:r>
              <a:rPr lang="ru-RU" sz="3800" b="1" dirty="0" err="1" smtClean="0">
                <a:solidFill>
                  <a:srgbClr val="FF0000"/>
                </a:solidFill>
              </a:rPr>
              <a:t>Циль-Нильсену</a:t>
            </a:r>
            <a:r>
              <a:rPr lang="ru-RU" sz="3800" b="1" dirty="0" smtClean="0">
                <a:solidFill>
                  <a:srgbClr val="FF0000"/>
                </a:solidFill>
              </a:rPr>
              <a:t>) </a:t>
            </a:r>
            <a:r>
              <a:rPr lang="ru-RU" sz="3800" b="1" dirty="0" smtClean="0"/>
              <a:t>– </a:t>
            </a:r>
            <a:r>
              <a:rPr lang="ru-RU" sz="3800" dirty="0" smtClean="0"/>
              <a:t>основной метод выявления туберкулеза у нетранспортабельных. Учитывается только в том случае, если пациенту невозможно провести </a:t>
            </a:r>
            <a:r>
              <a:rPr lang="ru-RU" sz="3800" dirty="0" err="1" smtClean="0"/>
              <a:t>рентгенофлюорографическое</a:t>
            </a:r>
            <a:r>
              <a:rPr lang="ru-RU" sz="3800" dirty="0" smtClean="0"/>
              <a:t> обследование.</a:t>
            </a:r>
          </a:p>
          <a:p>
            <a:pPr algn="ctr">
              <a:buNone/>
            </a:pPr>
            <a:r>
              <a:rPr lang="ru-RU" sz="3800" dirty="0" smtClean="0">
                <a:solidFill>
                  <a:srgbClr val="FF0000"/>
                </a:solidFill>
              </a:rPr>
              <a:t> </a:t>
            </a:r>
          </a:p>
          <a:p>
            <a:pPr algn="ctr">
              <a:buNone/>
            </a:pPr>
            <a:r>
              <a:rPr lang="ru-RU" sz="3800" b="1" dirty="0" smtClean="0">
                <a:solidFill>
                  <a:srgbClr val="FF0000"/>
                </a:solidFill>
              </a:rPr>
              <a:t>По каждому методу человек учитывается только 1 раз!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7862198"/>
              </p:ext>
            </p:extLst>
          </p:nvPr>
        </p:nvGraphicFramePr>
        <p:xfrm>
          <a:off x="250825" y="1052513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бактериоскопически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" name="Выноска со стрелкой влево 1"/>
          <p:cNvSpPr/>
          <p:nvPr/>
        </p:nvSpPr>
        <p:spPr>
          <a:xfrm>
            <a:off x="5004048" y="1556792"/>
            <a:ext cx="3728956" cy="1368152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Строка 1</a:t>
            </a:r>
            <a:r>
              <a:rPr lang="ru-RU" b="1" dirty="0" smtClean="0"/>
              <a:t>= или больше суммы  строк 2+3+4+5профилактическая </a:t>
            </a:r>
            <a:r>
              <a:rPr lang="ru-RU" b="1" dirty="0"/>
              <a:t>рентгенография из таблицы 5114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08056567"/>
              </p:ext>
            </p:extLst>
          </p:nvPr>
        </p:nvGraphicFramePr>
        <p:xfrm>
          <a:off x="250825" y="1052513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бактериоскопически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" name="Выноска со стрелкой влево 1"/>
          <p:cNvSpPr/>
          <p:nvPr/>
        </p:nvSpPr>
        <p:spPr>
          <a:xfrm>
            <a:off x="4968957" y="1196752"/>
            <a:ext cx="3728956" cy="2664296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Обследование любым </a:t>
            </a:r>
            <a:r>
              <a:rPr lang="ru-RU" b="1" dirty="0"/>
              <a:t>из разрешенных методов </a:t>
            </a:r>
            <a:r>
              <a:rPr lang="ru-RU" b="1" dirty="0" smtClean="0"/>
              <a:t>(</a:t>
            </a:r>
            <a:r>
              <a:rPr lang="ru-RU" b="1" dirty="0"/>
              <a:t>п. Манту, </a:t>
            </a:r>
            <a:r>
              <a:rPr lang="ru-RU" b="1" dirty="0" smtClean="0"/>
              <a:t> </a:t>
            </a:r>
            <a:r>
              <a:rPr lang="ru-RU" b="1" dirty="0" err="1" smtClean="0"/>
              <a:t>Диаскинтест</a:t>
            </a:r>
            <a:r>
              <a:rPr lang="ru-RU" b="1" dirty="0" smtClean="0"/>
              <a:t>, </a:t>
            </a:r>
            <a:r>
              <a:rPr lang="ru-RU" b="1" dirty="0" err="1" smtClean="0"/>
              <a:t>Рентг</a:t>
            </a:r>
            <a:r>
              <a:rPr lang="ru-RU" b="1" dirty="0" smtClean="0"/>
              <a:t>. ОГК, </a:t>
            </a:r>
            <a:r>
              <a:rPr lang="en-US" b="1" dirty="0"/>
              <a:t>T</a:t>
            </a:r>
            <a:r>
              <a:rPr lang="ru-RU" b="1" dirty="0"/>
              <a:t>.</a:t>
            </a:r>
            <a:r>
              <a:rPr lang="en-US" b="1" dirty="0"/>
              <a:t>Spot</a:t>
            </a:r>
            <a:r>
              <a:rPr lang="ru-RU" b="1" dirty="0"/>
              <a:t>.</a:t>
            </a:r>
            <a:r>
              <a:rPr lang="en-US" b="1" dirty="0" smtClean="0"/>
              <a:t>TB</a:t>
            </a:r>
            <a:r>
              <a:rPr lang="ru-RU" b="1" dirty="0" smtClean="0"/>
              <a:t>). </a:t>
            </a:r>
            <a:r>
              <a:rPr lang="ru-RU" b="1" dirty="0"/>
              <a:t>Приоритет в данной возрастной группе – проба Манту 2 ТЕ.</a:t>
            </a:r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761974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2737592"/>
              </p:ext>
            </p:extLst>
          </p:nvPr>
        </p:nvGraphicFramePr>
        <p:xfrm>
          <a:off x="250825" y="1052513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бактериоскопически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" name="Выноска со стрелкой влево 1"/>
          <p:cNvSpPr/>
          <p:nvPr/>
        </p:nvSpPr>
        <p:spPr>
          <a:xfrm>
            <a:off x="5380381" y="1484784"/>
            <a:ext cx="3728956" cy="2664296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Обследование любым </a:t>
            </a:r>
            <a:r>
              <a:rPr lang="ru-RU" b="1" dirty="0"/>
              <a:t>из разрешенных методов </a:t>
            </a:r>
            <a:r>
              <a:rPr lang="ru-RU" b="1" dirty="0" smtClean="0"/>
              <a:t>(</a:t>
            </a:r>
            <a:r>
              <a:rPr lang="ru-RU" b="1" dirty="0"/>
              <a:t>п. Манту, </a:t>
            </a:r>
            <a:r>
              <a:rPr lang="ru-RU" b="1" dirty="0" smtClean="0"/>
              <a:t> </a:t>
            </a:r>
            <a:r>
              <a:rPr lang="ru-RU" b="1" dirty="0" err="1" smtClean="0"/>
              <a:t>Диаскинтест</a:t>
            </a:r>
            <a:r>
              <a:rPr lang="ru-RU" b="1" dirty="0" smtClean="0"/>
              <a:t>, </a:t>
            </a:r>
            <a:r>
              <a:rPr lang="ru-RU" b="1" dirty="0" err="1" smtClean="0"/>
              <a:t>Рентг</a:t>
            </a:r>
            <a:r>
              <a:rPr lang="ru-RU" b="1" dirty="0" smtClean="0"/>
              <a:t>. ОГК, </a:t>
            </a:r>
            <a:r>
              <a:rPr lang="en-US" b="1" dirty="0"/>
              <a:t>T</a:t>
            </a:r>
            <a:r>
              <a:rPr lang="ru-RU" b="1" dirty="0"/>
              <a:t>.</a:t>
            </a:r>
            <a:r>
              <a:rPr lang="en-US" b="1" dirty="0"/>
              <a:t>Spot</a:t>
            </a:r>
            <a:r>
              <a:rPr lang="ru-RU" b="1" dirty="0"/>
              <a:t>.</a:t>
            </a:r>
            <a:r>
              <a:rPr lang="en-US" b="1" dirty="0" smtClean="0"/>
              <a:t>TB</a:t>
            </a:r>
            <a:r>
              <a:rPr lang="ru-RU" b="1" dirty="0" smtClean="0"/>
              <a:t>). </a:t>
            </a:r>
            <a:r>
              <a:rPr lang="ru-RU" b="1" dirty="0"/>
              <a:t>Приоритет в данной возрастной группе – </a:t>
            </a:r>
            <a:r>
              <a:rPr lang="ru-RU" b="1" dirty="0" err="1" smtClean="0"/>
              <a:t>Диаскинтест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181991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34607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Форма 30     т. 2512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7898247"/>
              </p:ext>
            </p:extLst>
          </p:nvPr>
        </p:nvGraphicFramePr>
        <p:xfrm>
          <a:off x="250825" y="1052513"/>
          <a:ext cx="8569325" cy="5488659"/>
        </p:xfrm>
        <a:graphic>
          <a:graphicData uri="http://schemas.openxmlformats.org/drawingml/2006/table">
            <a:tbl>
              <a:tblPr/>
              <a:tblGrid>
                <a:gridCol w="4127500"/>
                <a:gridCol w="855663"/>
                <a:gridCol w="896937"/>
                <a:gridCol w="896938"/>
                <a:gridCol w="895350"/>
                <a:gridCol w="896937"/>
              </a:tblGrid>
              <a:tr h="2460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осмотры на туберкулез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строки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сельских жителей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Выявлено туберкулеза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3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сельских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6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Осмотрено пациентов: всего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детей:  0-7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16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8-14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056">
                <a:tc>
                  <a:txBody>
                    <a:bodyPr/>
                    <a:lstStyle/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00100" marR="0" lvl="0" indent="0" algn="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15-17 лет включительно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(стр.1) обследовано: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   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флюорографически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         бактериоскопически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числа осмотренных детей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(строки 1.1.+1.2.+1.3)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54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бактерий с 2ТЕ очищенного туберкулина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Иммунодиагностика с применением аллергена туберкулезного рекомбинантного в стандартном разведении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Рентгенологическое (флюорографическое) обследование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156" marR="441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06" name="Rectangle 61"/>
          <p:cNvSpPr>
            <a:spLocks noChangeArrowheads="1"/>
          </p:cNvSpPr>
          <p:nvPr/>
        </p:nvSpPr>
        <p:spPr bwMode="auto">
          <a:xfrm>
            <a:off x="0" y="28545"/>
            <a:ext cx="100222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000" b="1" dirty="0">
                <a:cs typeface="Times New Roman" pitchFamily="18" charset="0"/>
              </a:rPr>
              <a:t>						                                                    </a:t>
            </a:r>
            <a:r>
              <a:rPr lang="en-US" sz="1000" b="1" dirty="0">
                <a:cs typeface="Times New Roman" pitchFamily="18" charset="0"/>
              </a:rPr>
              <a:t>                                         </a:t>
            </a:r>
            <a:r>
              <a:rPr lang="ru-RU" sz="1000" dirty="0">
                <a:cs typeface="Times New Roman" pitchFamily="18" charset="0"/>
              </a:rPr>
              <a:t>Коды по ОКЕИ: человек </a:t>
            </a:r>
            <a:r>
              <a:rPr lang="ru-RU" sz="1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sz="1000" dirty="0">
                <a:cs typeface="Times New Roman" pitchFamily="18" charset="0"/>
              </a:rPr>
              <a:t> 792</a:t>
            </a:r>
            <a:endParaRPr lang="ru-RU" sz="600" dirty="0">
              <a:latin typeface="Times New Roman" pitchFamily="18" charset="0"/>
              <a:sym typeface="Symbol" pitchFamily="18" charset="2"/>
            </a:endParaRPr>
          </a:p>
          <a:p>
            <a:pPr eaLnBrk="0" hangingPunct="0"/>
            <a:endParaRPr lang="ru-RU" sz="1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" name="Выноска со стрелкой влево 1"/>
          <p:cNvSpPr/>
          <p:nvPr/>
        </p:nvSpPr>
        <p:spPr>
          <a:xfrm>
            <a:off x="5148064" y="1556792"/>
            <a:ext cx="3728956" cy="3096344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Обследование любым </a:t>
            </a:r>
            <a:r>
              <a:rPr lang="ru-RU" b="1" dirty="0"/>
              <a:t>из разрешенных методов </a:t>
            </a:r>
            <a:r>
              <a:rPr lang="ru-RU" b="1" dirty="0" smtClean="0"/>
              <a:t>(</a:t>
            </a:r>
            <a:r>
              <a:rPr lang="ru-RU" b="1" dirty="0"/>
              <a:t>п. Манту, </a:t>
            </a:r>
            <a:r>
              <a:rPr lang="ru-RU" b="1" dirty="0" smtClean="0"/>
              <a:t> </a:t>
            </a:r>
            <a:r>
              <a:rPr lang="ru-RU" b="1" dirty="0" err="1" smtClean="0"/>
              <a:t>Диаскинтест</a:t>
            </a:r>
            <a:r>
              <a:rPr lang="ru-RU" b="1" dirty="0" smtClean="0"/>
              <a:t>, </a:t>
            </a:r>
            <a:r>
              <a:rPr lang="ru-RU" b="1" dirty="0" err="1" smtClean="0"/>
              <a:t>Рентг</a:t>
            </a:r>
            <a:r>
              <a:rPr lang="ru-RU" b="1" dirty="0" smtClean="0"/>
              <a:t>. ОГК или ФЛГ, </a:t>
            </a:r>
            <a:r>
              <a:rPr lang="en-US" b="1" dirty="0"/>
              <a:t>T</a:t>
            </a:r>
            <a:r>
              <a:rPr lang="ru-RU" b="1" dirty="0"/>
              <a:t>.</a:t>
            </a:r>
            <a:r>
              <a:rPr lang="en-US" b="1" dirty="0"/>
              <a:t>Spot</a:t>
            </a:r>
            <a:r>
              <a:rPr lang="ru-RU" b="1" dirty="0"/>
              <a:t>.</a:t>
            </a:r>
            <a:r>
              <a:rPr lang="en-US" b="1" dirty="0" smtClean="0"/>
              <a:t>TB</a:t>
            </a:r>
            <a:r>
              <a:rPr lang="ru-RU" b="1" dirty="0" smtClean="0"/>
              <a:t>). </a:t>
            </a:r>
            <a:r>
              <a:rPr lang="ru-RU" b="1" dirty="0"/>
              <a:t>Приоритет в данной возрастной группе – </a:t>
            </a:r>
            <a:r>
              <a:rPr lang="ru-RU" b="1" dirty="0" err="1" smtClean="0"/>
              <a:t>Диаскинтест</a:t>
            </a:r>
            <a:r>
              <a:rPr lang="ru-RU" b="1" dirty="0" smtClean="0"/>
              <a:t>. Однако в 2018г. – ФЛГ!!!!!!!!!!!!</a:t>
            </a:r>
            <a:endParaRPr lang="ru-RU" b="1" dirty="0"/>
          </a:p>
        </p:txBody>
      </p:sp>
      <p:sp>
        <p:nvSpPr>
          <p:cNvPr id="4" name="Овальная выноска 3"/>
          <p:cNvSpPr/>
          <p:nvPr/>
        </p:nvSpPr>
        <p:spPr>
          <a:xfrm>
            <a:off x="19450" y="778396"/>
            <a:ext cx="3405833" cy="1988840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 этой строке </a:t>
            </a:r>
            <a:r>
              <a:rPr lang="ru-RU" b="1" dirty="0" smtClean="0">
                <a:solidFill>
                  <a:schemeClr val="tx1"/>
                </a:solidFill>
              </a:rPr>
              <a:t>указывается ФЛГ, а так же ДСТ тем подросткам, которым ФЛГ не сделана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2180</Words>
  <Application>Microsoft Office PowerPoint</Application>
  <PresentationFormat>Экран (4:3)</PresentationFormat>
  <Paragraphs>595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Государственная  отчетность по оказанию противотуберкулезной помощи за 2018 год </vt:lpstr>
      <vt:lpstr>Для сдачи годового отчета по оказанию противотуберкулезной помощи представляются</vt:lpstr>
      <vt:lpstr>Форма №33   «Сведения о больных туберкулезом»</vt:lpstr>
      <vt:lpstr>Форма 30 РАЗДЕЛ III. ДЕЯТЕЛЬНОСТЬ МЕДИЦИНСКОЙ ОРГАНИЗАЦИИ ПО ОКАЗАНИЮ МЕДИЦИНСКОЙ ПОМОЩИ В АМБУЛАТОРНЫХ УСЛОВИЯХ  1. Работа врачей медицинской организации в амбулаторных условиях</vt:lpstr>
      <vt:lpstr>Профилактические методы выявления туберкулеза  (приказ МЗ РФ от 21.03.2017г. №124н) </vt:lpstr>
      <vt:lpstr>Форма 30     т. 2512</vt:lpstr>
      <vt:lpstr>Форма 30     т. 2512</vt:lpstr>
      <vt:lpstr>Форма 30     т. 2512</vt:lpstr>
      <vt:lpstr>Форма 30     т. 2512</vt:lpstr>
      <vt:lpstr>Форма 30     т. 2512</vt:lpstr>
      <vt:lpstr>Форма 30     т. 2512</vt:lpstr>
      <vt:lpstr>Форма 30     т. 2512</vt:lpstr>
      <vt:lpstr>Форма 30     т. 2512</vt:lpstr>
      <vt:lpstr>Форма 30     т. 2512</vt:lpstr>
      <vt:lpstr>Форма 30     т. 2512</vt:lpstr>
      <vt:lpstr>Примеры</vt:lpstr>
      <vt:lpstr>Форма 30     т. 2512</vt:lpstr>
      <vt:lpstr>4. Рентгенологические профилактические (скрининговые) обследования </vt:lpstr>
      <vt:lpstr>Слайд 19</vt:lpstr>
      <vt:lpstr>Благодарю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Отчетность за 2014 год по оказанию противотуберкулезной помощи</dc:title>
  <dc:creator>Долженко Елена Николаевна</dc:creator>
  <cp:lastModifiedBy>Долженко Елена Николаевна</cp:lastModifiedBy>
  <cp:revision>57</cp:revision>
  <dcterms:created xsi:type="dcterms:W3CDTF">2014-11-24T13:00:54Z</dcterms:created>
  <dcterms:modified xsi:type="dcterms:W3CDTF">2018-12-20T14:13:53Z</dcterms:modified>
</cp:coreProperties>
</file>